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Default Extension="mpg" ContentType="video/mpeg"/>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ls" ContentType="application/vnd.ms-exce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334" r:id="rId3"/>
    <p:sldId id="302" r:id="rId4"/>
    <p:sldId id="298" r:id="rId5"/>
    <p:sldId id="329" r:id="rId6"/>
    <p:sldId id="332" r:id="rId7"/>
    <p:sldId id="330" r:id="rId8"/>
    <p:sldId id="331" r:id="rId9"/>
    <p:sldId id="303" r:id="rId10"/>
    <p:sldId id="257" r:id="rId11"/>
    <p:sldId id="258" r:id="rId12"/>
    <p:sldId id="259" r:id="rId13"/>
    <p:sldId id="266" r:id="rId14"/>
    <p:sldId id="268" r:id="rId15"/>
    <p:sldId id="269" r:id="rId16"/>
    <p:sldId id="260" r:id="rId17"/>
    <p:sldId id="337" r:id="rId18"/>
    <p:sldId id="261" r:id="rId19"/>
    <p:sldId id="262" r:id="rId20"/>
    <p:sldId id="263" r:id="rId21"/>
    <p:sldId id="264" r:id="rId22"/>
    <p:sldId id="265" r:id="rId23"/>
    <p:sldId id="270" r:id="rId24"/>
    <p:sldId id="338" r:id="rId25"/>
    <p:sldId id="339" r:id="rId26"/>
    <p:sldId id="343" r:id="rId27"/>
    <p:sldId id="340" r:id="rId28"/>
    <p:sldId id="345" r:id="rId29"/>
    <p:sldId id="341" r:id="rId30"/>
    <p:sldId id="344" r:id="rId31"/>
    <p:sldId id="342" r:id="rId32"/>
    <p:sldId id="346" r:id="rId33"/>
    <p:sldId id="271" r:id="rId34"/>
    <p:sldId id="272" r:id="rId35"/>
    <p:sldId id="273" r:id="rId36"/>
    <p:sldId id="274" r:id="rId37"/>
    <p:sldId id="275" r:id="rId38"/>
    <p:sldId id="276" r:id="rId39"/>
    <p:sldId id="347" r:id="rId40"/>
    <p:sldId id="284" r:id="rId41"/>
    <p:sldId id="312" r:id="rId42"/>
    <p:sldId id="307" r:id="rId43"/>
    <p:sldId id="308" r:id="rId44"/>
    <p:sldId id="309" r:id="rId45"/>
    <p:sldId id="310" r:id="rId46"/>
    <p:sldId id="313" r:id="rId47"/>
    <p:sldId id="314" r:id="rId48"/>
    <p:sldId id="315" r:id="rId49"/>
    <p:sldId id="316" r:id="rId50"/>
    <p:sldId id="317" r:id="rId51"/>
    <p:sldId id="318" r:id="rId52"/>
    <p:sldId id="319" r:id="rId53"/>
    <p:sldId id="321" r:id="rId54"/>
    <p:sldId id="295" r:id="rId55"/>
    <p:sldId id="296" r:id="rId56"/>
    <p:sldId id="323" r:id="rId57"/>
    <p:sldId id="324" r:id="rId58"/>
    <p:sldId id="325" r:id="rId59"/>
    <p:sldId id="297" r:id="rId60"/>
    <p:sldId id="287" r:id="rId61"/>
    <p:sldId id="288" r:id="rId62"/>
    <p:sldId id="289" r:id="rId63"/>
    <p:sldId id="290" r:id="rId64"/>
    <p:sldId id="291" r:id="rId65"/>
    <p:sldId id="326" r:id="rId66"/>
    <p:sldId id="299" r:id="rId67"/>
    <p:sldId id="328" r:id="rId68"/>
    <p:sldId id="327" r:id="rId69"/>
  </p:sldIdLst>
  <p:sldSz cx="9144000" cy="6858000" type="screen4x3"/>
  <p:notesSz cx="6858000" cy="9144000"/>
  <p:defaultTextStyle>
    <a:defPPr>
      <a:defRPr lang="es-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6" autoAdjust="0"/>
    <p:restoredTop sz="94660"/>
  </p:normalViewPr>
  <p:slideViewPr>
    <p:cSldViewPr>
      <p:cViewPr varScale="1">
        <p:scale>
          <a:sx n="91" d="100"/>
          <a:sy n="91" d="100"/>
        </p:scale>
        <p:origin x="-552" y="-11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EFB87E-023A-4C52-AD60-03D3CF89F638}" type="doc">
      <dgm:prSet loTypeId="urn:microsoft.com/office/officeart/2005/8/layout/venn1" loCatId="relationship" qsTypeId="urn:microsoft.com/office/officeart/2005/8/quickstyle/simple1" qsCatId="simple" csTypeId="urn:microsoft.com/office/officeart/2005/8/colors/accent1_2" csCatId="accent1" phldr="1"/>
      <dgm:spPr/>
    </dgm:pt>
    <dgm:pt modelId="{AD5E99C6-2D97-41EB-BB54-E1F6AA817056}">
      <dgm:prSet phldrT="[Text]"/>
      <dgm:spPr/>
      <dgm:t>
        <a:bodyPr/>
        <a:lstStyle/>
        <a:p>
          <a:r>
            <a:rPr lang="en-US" b="1" dirty="0" smtClean="0"/>
            <a:t>Plagiarism</a:t>
          </a:r>
        </a:p>
        <a:p>
          <a:r>
            <a:rPr lang="en-US" b="1" dirty="0" smtClean="0"/>
            <a:t>(P)</a:t>
          </a:r>
          <a:endParaRPr lang="en-US" b="1" dirty="0"/>
        </a:p>
      </dgm:t>
    </dgm:pt>
    <dgm:pt modelId="{64E9BD59-9BCC-45BD-A156-76C0BFCBE05A}" type="parTrans" cxnId="{1EA49F31-ED9F-4E26-AC71-C7285E7F0F2F}">
      <dgm:prSet/>
      <dgm:spPr/>
      <dgm:t>
        <a:bodyPr/>
        <a:lstStyle/>
        <a:p>
          <a:endParaRPr lang="en-US"/>
        </a:p>
      </dgm:t>
    </dgm:pt>
    <dgm:pt modelId="{61AE9013-D07D-45B9-A4FA-7F2BCFB27C68}" type="sibTrans" cxnId="{1EA49F31-ED9F-4E26-AC71-C7285E7F0F2F}">
      <dgm:prSet/>
      <dgm:spPr/>
      <dgm:t>
        <a:bodyPr/>
        <a:lstStyle/>
        <a:p>
          <a:endParaRPr lang="en-US"/>
        </a:p>
      </dgm:t>
    </dgm:pt>
    <dgm:pt modelId="{1CF375CC-177C-4C7E-96BC-9114E125A8C3}">
      <dgm:prSet phldrT="[Text]"/>
      <dgm:spPr/>
      <dgm:t>
        <a:bodyPr/>
        <a:lstStyle/>
        <a:p>
          <a:r>
            <a:rPr lang="en-US" b="1" dirty="0" smtClean="0"/>
            <a:t>Copyright</a:t>
          </a:r>
        </a:p>
        <a:p>
          <a:r>
            <a:rPr lang="en-US" b="1" dirty="0" smtClean="0"/>
            <a:t>(C)</a:t>
          </a:r>
          <a:endParaRPr lang="en-US" b="1" dirty="0"/>
        </a:p>
      </dgm:t>
    </dgm:pt>
    <dgm:pt modelId="{B185E5E9-D9D0-49D9-B297-A1754FF45D7B}" type="parTrans" cxnId="{4A738423-9380-4F79-BB2E-74AFA71F666E}">
      <dgm:prSet/>
      <dgm:spPr/>
      <dgm:t>
        <a:bodyPr/>
        <a:lstStyle/>
        <a:p>
          <a:endParaRPr lang="en-US"/>
        </a:p>
      </dgm:t>
    </dgm:pt>
    <dgm:pt modelId="{A0575DA8-E3B6-4B08-80C0-12B6C3A13917}" type="sibTrans" cxnId="{4A738423-9380-4F79-BB2E-74AFA71F666E}">
      <dgm:prSet/>
      <dgm:spPr/>
      <dgm:t>
        <a:bodyPr/>
        <a:lstStyle/>
        <a:p>
          <a:endParaRPr lang="en-US"/>
        </a:p>
      </dgm:t>
    </dgm:pt>
    <dgm:pt modelId="{3ACFD096-3BB9-442E-9D93-9EFCC9E62D86}" type="pres">
      <dgm:prSet presAssocID="{ABEFB87E-023A-4C52-AD60-03D3CF89F638}" presName="compositeShape" presStyleCnt="0">
        <dgm:presLayoutVars>
          <dgm:chMax val="7"/>
          <dgm:dir/>
          <dgm:resizeHandles val="exact"/>
        </dgm:presLayoutVars>
      </dgm:prSet>
      <dgm:spPr/>
    </dgm:pt>
    <dgm:pt modelId="{BB760667-17E1-4F88-BA7F-F2F0B7AB7FE8}" type="pres">
      <dgm:prSet presAssocID="{AD5E99C6-2D97-41EB-BB54-E1F6AA817056}" presName="circ1" presStyleLbl="vennNode1" presStyleIdx="0" presStyleCnt="2"/>
      <dgm:spPr/>
    </dgm:pt>
    <dgm:pt modelId="{7F08B1E9-4A1A-454E-AA5E-58DB7587CC87}" type="pres">
      <dgm:prSet presAssocID="{AD5E99C6-2D97-41EB-BB54-E1F6AA817056}" presName="circ1Tx" presStyleLbl="revTx" presStyleIdx="0" presStyleCnt="0">
        <dgm:presLayoutVars>
          <dgm:chMax val="0"/>
          <dgm:chPref val="0"/>
          <dgm:bulletEnabled val="1"/>
        </dgm:presLayoutVars>
      </dgm:prSet>
      <dgm:spPr/>
    </dgm:pt>
    <dgm:pt modelId="{5BA5B9DC-F43B-4AE5-93B3-0FD714DD6B14}" type="pres">
      <dgm:prSet presAssocID="{1CF375CC-177C-4C7E-96BC-9114E125A8C3}" presName="circ2" presStyleLbl="vennNode1" presStyleIdx="1" presStyleCnt="2"/>
      <dgm:spPr/>
      <dgm:t>
        <a:bodyPr/>
        <a:lstStyle/>
        <a:p>
          <a:endParaRPr lang="en-US"/>
        </a:p>
      </dgm:t>
    </dgm:pt>
    <dgm:pt modelId="{51EFF4FE-E16B-4920-B60C-A095429D6895}" type="pres">
      <dgm:prSet presAssocID="{1CF375CC-177C-4C7E-96BC-9114E125A8C3}" presName="circ2Tx" presStyleLbl="revTx" presStyleIdx="0" presStyleCnt="0">
        <dgm:presLayoutVars>
          <dgm:chMax val="0"/>
          <dgm:chPref val="0"/>
          <dgm:bulletEnabled val="1"/>
        </dgm:presLayoutVars>
      </dgm:prSet>
      <dgm:spPr/>
      <dgm:t>
        <a:bodyPr/>
        <a:lstStyle/>
        <a:p>
          <a:endParaRPr lang="en-US"/>
        </a:p>
      </dgm:t>
    </dgm:pt>
  </dgm:ptLst>
  <dgm:cxnLst>
    <dgm:cxn modelId="{70FA6C98-BE87-4625-9DE7-33749B980108}" type="presOf" srcId="{AD5E99C6-2D97-41EB-BB54-E1F6AA817056}" destId="{7F08B1E9-4A1A-454E-AA5E-58DB7587CC87}" srcOrd="1" destOrd="0" presId="urn:microsoft.com/office/officeart/2005/8/layout/venn1"/>
    <dgm:cxn modelId="{1EA49F31-ED9F-4E26-AC71-C7285E7F0F2F}" srcId="{ABEFB87E-023A-4C52-AD60-03D3CF89F638}" destId="{AD5E99C6-2D97-41EB-BB54-E1F6AA817056}" srcOrd="0" destOrd="0" parTransId="{64E9BD59-9BCC-45BD-A156-76C0BFCBE05A}" sibTransId="{61AE9013-D07D-45B9-A4FA-7F2BCFB27C68}"/>
    <dgm:cxn modelId="{252BB40C-CC81-454F-9B0B-E40FF2D6AD7D}" type="presOf" srcId="{AD5E99C6-2D97-41EB-BB54-E1F6AA817056}" destId="{BB760667-17E1-4F88-BA7F-F2F0B7AB7FE8}" srcOrd="0" destOrd="0" presId="urn:microsoft.com/office/officeart/2005/8/layout/venn1"/>
    <dgm:cxn modelId="{DFB41CDD-9271-4524-9A07-F4063715DDD2}" type="presOf" srcId="{1CF375CC-177C-4C7E-96BC-9114E125A8C3}" destId="{51EFF4FE-E16B-4920-B60C-A095429D6895}" srcOrd="1" destOrd="0" presId="urn:microsoft.com/office/officeart/2005/8/layout/venn1"/>
    <dgm:cxn modelId="{4A738423-9380-4F79-BB2E-74AFA71F666E}" srcId="{ABEFB87E-023A-4C52-AD60-03D3CF89F638}" destId="{1CF375CC-177C-4C7E-96BC-9114E125A8C3}" srcOrd="1" destOrd="0" parTransId="{B185E5E9-D9D0-49D9-B297-A1754FF45D7B}" sibTransId="{A0575DA8-E3B6-4B08-80C0-12B6C3A13917}"/>
    <dgm:cxn modelId="{294289FC-95ED-41A7-8B74-69CC90790214}" type="presOf" srcId="{ABEFB87E-023A-4C52-AD60-03D3CF89F638}" destId="{3ACFD096-3BB9-442E-9D93-9EFCC9E62D86}" srcOrd="0" destOrd="0" presId="urn:microsoft.com/office/officeart/2005/8/layout/venn1"/>
    <dgm:cxn modelId="{44F723CC-9C35-4D62-BB6C-96230042339C}" type="presOf" srcId="{1CF375CC-177C-4C7E-96BC-9114E125A8C3}" destId="{5BA5B9DC-F43B-4AE5-93B3-0FD714DD6B14}" srcOrd="0" destOrd="0" presId="urn:microsoft.com/office/officeart/2005/8/layout/venn1"/>
    <dgm:cxn modelId="{2FC2E32E-7F10-4AF9-858C-0C22F6490E8E}" type="presParOf" srcId="{3ACFD096-3BB9-442E-9D93-9EFCC9E62D86}" destId="{BB760667-17E1-4F88-BA7F-F2F0B7AB7FE8}" srcOrd="0" destOrd="0" presId="urn:microsoft.com/office/officeart/2005/8/layout/venn1"/>
    <dgm:cxn modelId="{DDCB79C5-2AC8-410E-9248-0A37D213E443}" type="presParOf" srcId="{3ACFD096-3BB9-442E-9D93-9EFCC9E62D86}" destId="{7F08B1E9-4A1A-454E-AA5E-58DB7587CC87}" srcOrd="1" destOrd="0" presId="urn:microsoft.com/office/officeart/2005/8/layout/venn1"/>
    <dgm:cxn modelId="{01A89704-76A0-401B-8491-47D755678484}" type="presParOf" srcId="{3ACFD096-3BB9-442E-9D93-9EFCC9E62D86}" destId="{5BA5B9DC-F43B-4AE5-93B3-0FD714DD6B14}" srcOrd="2" destOrd="0" presId="urn:microsoft.com/office/officeart/2005/8/layout/venn1"/>
    <dgm:cxn modelId="{59CD89A6-55EA-406B-BD81-4552847F9D9C}" type="presParOf" srcId="{3ACFD096-3BB9-442E-9D93-9EFCC9E62D86}" destId="{51EFF4FE-E16B-4920-B60C-A095429D6895}" srcOrd="3" destOrd="0" presId="urn:microsoft.com/office/officeart/2005/8/layout/venn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B760667-17E1-4F88-BA7F-F2F0B7AB7FE8}">
      <dsp:nvSpPr>
        <dsp:cNvPr id="0" name=""/>
        <dsp:cNvSpPr/>
      </dsp:nvSpPr>
      <dsp:spPr>
        <a:xfrm>
          <a:off x="137159" y="340360"/>
          <a:ext cx="3383280" cy="338327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r>
            <a:rPr lang="en-US" sz="3000" b="1" kern="1200" dirty="0" smtClean="0"/>
            <a:t>Plagiarism</a:t>
          </a:r>
        </a:p>
        <a:p>
          <a:pPr lvl="0" algn="ctr" defTabSz="1333500">
            <a:lnSpc>
              <a:spcPct val="90000"/>
            </a:lnSpc>
            <a:spcBef>
              <a:spcPct val="0"/>
            </a:spcBef>
            <a:spcAft>
              <a:spcPct val="35000"/>
            </a:spcAft>
          </a:pPr>
          <a:r>
            <a:rPr lang="en-US" sz="3000" b="1" kern="1200" dirty="0" smtClean="0"/>
            <a:t>(P)</a:t>
          </a:r>
          <a:endParaRPr lang="en-US" sz="3000" b="1" kern="1200" dirty="0"/>
        </a:p>
      </dsp:txBody>
      <dsp:txXfrm>
        <a:off x="609599" y="739321"/>
        <a:ext cx="1950720" cy="2585357"/>
      </dsp:txXfrm>
    </dsp:sp>
    <dsp:sp modelId="{5BA5B9DC-F43B-4AE5-93B3-0FD714DD6B14}">
      <dsp:nvSpPr>
        <dsp:cNvPr id="0" name=""/>
        <dsp:cNvSpPr/>
      </dsp:nvSpPr>
      <dsp:spPr>
        <a:xfrm>
          <a:off x="2575559" y="340360"/>
          <a:ext cx="3383280" cy="338327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r>
            <a:rPr lang="en-US" sz="3000" b="1" kern="1200" dirty="0" smtClean="0"/>
            <a:t>Copyright</a:t>
          </a:r>
        </a:p>
        <a:p>
          <a:pPr lvl="0" algn="ctr" defTabSz="1333500">
            <a:lnSpc>
              <a:spcPct val="90000"/>
            </a:lnSpc>
            <a:spcBef>
              <a:spcPct val="0"/>
            </a:spcBef>
            <a:spcAft>
              <a:spcPct val="35000"/>
            </a:spcAft>
          </a:pPr>
          <a:r>
            <a:rPr lang="en-US" sz="3000" b="1" kern="1200" dirty="0" smtClean="0"/>
            <a:t>(C)</a:t>
          </a:r>
          <a:endParaRPr lang="en-US" sz="3000" b="1" kern="1200" dirty="0"/>
        </a:p>
      </dsp:txBody>
      <dsp:txXfrm>
        <a:off x="3535680" y="739321"/>
        <a:ext cx="1950720" cy="2585357"/>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4B45819-92B3-4C24-B833-1FA6FAC31EF0}" type="datetimeFigureOut">
              <a:rPr lang="es-PR" smtClean="0"/>
              <a:pPr/>
              <a:t>06/09/2011</a:t>
            </a:fld>
            <a:endParaRPr lang="es-PR"/>
          </a:p>
        </p:txBody>
      </p:sp>
      <p:sp>
        <p:nvSpPr>
          <p:cNvPr id="5" name="Footer Placeholder 4"/>
          <p:cNvSpPr>
            <a:spLocks noGrp="1"/>
          </p:cNvSpPr>
          <p:nvPr>
            <p:ph type="ftr" sz="quarter" idx="11"/>
          </p:nvPr>
        </p:nvSpPr>
        <p:spPr/>
        <p:txBody>
          <a:bodyPr/>
          <a:lstStyle/>
          <a:p>
            <a:endParaRPr lang="es-PR"/>
          </a:p>
        </p:txBody>
      </p:sp>
      <p:sp>
        <p:nvSpPr>
          <p:cNvPr id="9" name="Rectangle 8"/>
          <p:cNvSpPr/>
          <p:nvPr/>
        </p:nvSpPr>
        <p:spPr>
          <a:xfrm>
            <a:off x="402912" y="2060848"/>
            <a:ext cx="7147931" cy="25202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30124" y="1270792"/>
            <a:ext cx="1190348" cy="33103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70186" y="1462816"/>
            <a:ext cx="910224" cy="294179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02955" y="2018318"/>
            <a:ext cx="6947845" cy="1224136"/>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844298" y="2951426"/>
            <a:ext cx="762000" cy="457200"/>
          </a:xfrm>
        </p:spPr>
        <p:txBody>
          <a:bodyPr/>
          <a:lstStyle>
            <a:lvl1pPr algn="ctr">
              <a:defRPr sz="2800">
                <a:solidFill>
                  <a:schemeClr val="accent1">
                    <a:lumMod val="50000"/>
                  </a:schemeClr>
                </a:solidFill>
              </a:defRPr>
            </a:lvl1pPr>
          </a:lstStyle>
          <a:p>
            <a:fld id="{D386D5DC-7CA0-4BC2-BF5C-5B3C0796A4CC}" type="slidenum">
              <a:rPr lang="es-PR" smtClean="0"/>
              <a:pPr/>
              <a:t>‹#›</a:t>
            </a:fld>
            <a:endParaRPr lang="es-PR"/>
          </a:p>
        </p:txBody>
      </p:sp>
      <p:sp>
        <p:nvSpPr>
          <p:cNvPr id="11" name="Rectangle 10"/>
          <p:cNvSpPr/>
          <p:nvPr/>
        </p:nvSpPr>
        <p:spPr>
          <a:xfrm>
            <a:off x="599294" y="3284984"/>
            <a:ext cx="6755166" cy="111963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0277" y="3334398"/>
            <a:ext cx="6553200" cy="1030706"/>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62177" y="1988840"/>
            <a:ext cx="6629400" cy="783552"/>
          </a:xfrm>
        </p:spPr>
        <p:txBody>
          <a:bodyPr anchor="b" anchorCtr="0">
            <a:noAutofit/>
          </a:bodyPr>
          <a:lstStyle>
            <a:lvl1pPr>
              <a:defRPr sz="4000">
                <a:solidFill>
                  <a:schemeClr val="accent1">
                    <a:lumMod val="50000"/>
                  </a:schemeClr>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45819-92B3-4C24-B833-1FA6FAC31EF0}" type="datetimeFigureOut">
              <a:rPr lang="es-PR" smtClean="0"/>
              <a:pPr/>
              <a:t>06/09/2011</a:t>
            </a:fld>
            <a:endParaRPr lang="es-PR"/>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D386D5DC-7CA0-4BC2-BF5C-5B3C0796A4CC}" type="slidenum">
              <a:rPr lang="es-PR" smtClean="0"/>
              <a:pPr/>
              <a:t>‹#›</a:t>
            </a:fld>
            <a:endParaRPr lang="es-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B45819-92B3-4C24-B833-1FA6FAC31EF0}" type="datetimeFigureOut">
              <a:rPr lang="es-PR" smtClean="0"/>
              <a:pPr/>
              <a:t>06/09/2011</a:t>
            </a:fld>
            <a:endParaRPr lang="es-PR"/>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D386D5DC-7CA0-4BC2-BF5C-5B3C0796A4CC}" type="slidenum">
              <a:rPr lang="es-PR" smtClean="0"/>
              <a:pPr/>
              <a:t>‹#›</a:t>
            </a:fld>
            <a:endParaRPr lang="es-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45819-92B3-4C24-B833-1FA6FAC31EF0}" type="datetimeFigureOut">
              <a:rPr lang="es-PR" smtClean="0"/>
              <a:pPr/>
              <a:t>06/09/2011</a:t>
            </a:fld>
            <a:endParaRPr lang="es-PR"/>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D386D5DC-7CA0-4BC2-BF5C-5B3C0796A4CC}" type="slidenum">
              <a:rPr lang="es-PR" smtClean="0"/>
              <a:pPr/>
              <a:t>‹#›</a:t>
            </a:fld>
            <a:endParaRPr lang="es-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4B45819-92B3-4C24-B833-1FA6FAC31EF0}" type="datetimeFigureOut">
              <a:rPr lang="es-PR" smtClean="0"/>
              <a:pPr/>
              <a:t>06/09/2011</a:t>
            </a:fld>
            <a:endParaRPr lang="es-PR"/>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s-PR"/>
          </a:p>
        </p:txBody>
      </p:sp>
      <p:sp>
        <p:nvSpPr>
          <p:cNvPr id="6" name="Slide Number Placeholder 5"/>
          <p:cNvSpPr>
            <a:spLocks noGrp="1"/>
          </p:cNvSpPr>
          <p:nvPr>
            <p:ph type="sldNum" sz="quarter" idx="12"/>
          </p:nvPr>
        </p:nvSpPr>
        <p:spPr/>
        <p:txBody>
          <a:bodyPr/>
          <a:lstStyle/>
          <a:p>
            <a:fld id="{D386D5DC-7CA0-4BC2-BF5C-5B3C0796A4CC}" type="slidenum">
              <a:rPr lang="es-PR" smtClean="0"/>
              <a:pPr/>
              <a:t>‹#›</a:t>
            </a:fld>
            <a:endParaRPr lang="es-PR"/>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B45819-92B3-4C24-B833-1FA6FAC31EF0}" type="datetimeFigureOut">
              <a:rPr lang="es-PR" smtClean="0"/>
              <a:pPr/>
              <a:t>06/09/2011</a:t>
            </a:fld>
            <a:endParaRPr lang="es-PR"/>
          </a:p>
        </p:txBody>
      </p:sp>
      <p:sp>
        <p:nvSpPr>
          <p:cNvPr id="6" name="Footer Placeholder 5"/>
          <p:cNvSpPr>
            <a:spLocks noGrp="1"/>
          </p:cNvSpPr>
          <p:nvPr>
            <p:ph type="ftr" sz="quarter" idx="11"/>
          </p:nvPr>
        </p:nvSpPr>
        <p:spPr/>
        <p:txBody>
          <a:bodyPr/>
          <a:lstStyle/>
          <a:p>
            <a:endParaRPr lang="es-PR"/>
          </a:p>
        </p:txBody>
      </p:sp>
      <p:sp>
        <p:nvSpPr>
          <p:cNvPr id="7" name="Slide Number Placeholder 6"/>
          <p:cNvSpPr>
            <a:spLocks noGrp="1"/>
          </p:cNvSpPr>
          <p:nvPr>
            <p:ph type="sldNum" sz="quarter" idx="12"/>
          </p:nvPr>
        </p:nvSpPr>
        <p:spPr/>
        <p:txBody>
          <a:bodyPr/>
          <a:lstStyle/>
          <a:p>
            <a:fld id="{D386D5DC-7CA0-4BC2-BF5C-5B3C0796A4CC}" type="slidenum">
              <a:rPr lang="es-PR" smtClean="0"/>
              <a:pPr/>
              <a:t>‹#›</a:t>
            </a:fld>
            <a:endParaRPr lang="es-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B45819-92B3-4C24-B833-1FA6FAC31EF0}" type="datetimeFigureOut">
              <a:rPr lang="es-PR" smtClean="0"/>
              <a:pPr/>
              <a:t>06/09/2011</a:t>
            </a:fld>
            <a:endParaRPr lang="es-PR"/>
          </a:p>
        </p:txBody>
      </p:sp>
      <p:sp>
        <p:nvSpPr>
          <p:cNvPr id="8" name="Footer Placeholder 7"/>
          <p:cNvSpPr>
            <a:spLocks noGrp="1"/>
          </p:cNvSpPr>
          <p:nvPr>
            <p:ph type="ftr" sz="quarter" idx="11"/>
          </p:nvPr>
        </p:nvSpPr>
        <p:spPr/>
        <p:txBody>
          <a:bodyPr/>
          <a:lstStyle/>
          <a:p>
            <a:endParaRPr lang="es-PR"/>
          </a:p>
        </p:txBody>
      </p:sp>
      <p:sp>
        <p:nvSpPr>
          <p:cNvPr id="9" name="Slide Number Placeholder 8"/>
          <p:cNvSpPr>
            <a:spLocks noGrp="1"/>
          </p:cNvSpPr>
          <p:nvPr>
            <p:ph type="sldNum" sz="quarter" idx="12"/>
          </p:nvPr>
        </p:nvSpPr>
        <p:spPr/>
        <p:txBody>
          <a:bodyPr/>
          <a:lstStyle/>
          <a:p>
            <a:fld id="{D386D5DC-7CA0-4BC2-BF5C-5B3C0796A4CC}" type="slidenum">
              <a:rPr lang="es-PR" smtClean="0"/>
              <a:pPr/>
              <a:t>‹#›</a:t>
            </a:fld>
            <a:endParaRPr lang="es-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B45819-92B3-4C24-B833-1FA6FAC31EF0}" type="datetimeFigureOut">
              <a:rPr lang="es-PR" smtClean="0"/>
              <a:pPr/>
              <a:t>06/09/2011</a:t>
            </a:fld>
            <a:endParaRPr lang="es-PR"/>
          </a:p>
        </p:txBody>
      </p:sp>
      <p:sp>
        <p:nvSpPr>
          <p:cNvPr id="4" name="Footer Placeholder 3"/>
          <p:cNvSpPr>
            <a:spLocks noGrp="1"/>
          </p:cNvSpPr>
          <p:nvPr>
            <p:ph type="ftr" sz="quarter" idx="11"/>
          </p:nvPr>
        </p:nvSpPr>
        <p:spPr/>
        <p:txBody>
          <a:bodyPr/>
          <a:lstStyle/>
          <a:p>
            <a:endParaRPr lang="es-PR"/>
          </a:p>
        </p:txBody>
      </p:sp>
      <p:sp>
        <p:nvSpPr>
          <p:cNvPr id="5" name="Slide Number Placeholder 4"/>
          <p:cNvSpPr>
            <a:spLocks noGrp="1"/>
          </p:cNvSpPr>
          <p:nvPr>
            <p:ph type="sldNum" sz="quarter" idx="12"/>
          </p:nvPr>
        </p:nvSpPr>
        <p:spPr/>
        <p:txBody>
          <a:bodyPr/>
          <a:lstStyle/>
          <a:p>
            <a:fld id="{D386D5DC-7CA0-4BC2-BF5C-5B3C0796A4CC}" type="slidenum">
              <a:rPr lang="es-PR" smtClean="0"/>
              <a:pPr/>
              <a:t>‹#›</a:t>
            </a:fld>
            <a:endParaRPr lang="es-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34B45819-92B3-4C24-B833-1FA6FAC31EF0}" type="datetimeFigureOut">
              <a:rPr lang="es-PR" smtClean="0"/>
              <a:pPr/>
              <a:t>06/09/2011</a:t>
            </a:fld>
            <a:endParaRPr lang="es-PR"/>
          </a:p>
        </p:txBody>
      </p:sp>
      <p:sp>
        <p:nvSpPr>
          <p:cNvPr id="3" name="Footer Placeholder 2"/>
          <p:cNvSpPr>
            <a:spLocks noGrp="1"/>
          </p:cNvSpPr>
          <p:nvPr>
            <p:ph type="ftr" sz="quarter" idx="11"/>
          </p:nvPr>
        </p:nvSpPr>
        <p:spPr/>
        <p:txBody>
          <a:bodyPr/>
          <a:lstStyle/>
          <a:p>
            <a:endParaRPr lang="es-PR"/>
          </a:p>
        </p:txBody>
      </p:sp>
      <p:sp>
        <p:nvSpPr>
          <p:cNvPr id="4" name="Slide Number Placeholder 3"/>
          <p:cNvSpPr>
            <a:spLocks noGrp="1"/>
          </p:cNvSpPr>
          <p:nvPr>
            <p:ph type="sldNum" sz="quarter" idx="12"/>
          </p:nvPr>
        </p:nvSpPr>
        <p:spPr/>
        <p:txBody>
          <a:bodyPr/>
          <a:lstStyle/>
          <a:p>
            <a:fld id="{D386D5DC-7CA0-4BC2-BF5C-5B3C0796A4CC}" type="slidenum">
              <a:rPr lang="es-PR" smtClean="0"/>
              <a:pPr/>
              <a:t>‹#›</a:t>
            </a:fld>
            <a:endParaRPr lang="es-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B45819-92B3-4C24-B833-1FA6FAC31EF0}" type="datetimeFigureOut">
              <a:rPr lang="es-PR" smtClean="0"/>
              <a:pPr/>
              <a:t>06/09/2011</a:t>
            </a:fld>
            <a:endParaRPr lang="es-PR"/>
          </a:p>
        </p:txBody>
      </p:sp>
      <p:sp>
        <p:nvSpPr>
          <p:cNvPr id="6" name="Footer Placeholder 5"/>
          <p:cNvSpPr>
            <a:spLocks noGrp="1"/>
          </p:cNvSpPr>
          <p:nvPr>
            <p:ph type="ftr" sz="quarter" idx="11"/>
          </p:nvPr>
        </p:nvSpPr>
        <p:spPr/>
        <p:txBody>
          <a:bodyPr/>
          <a:lstStyle/>
          <a:p>
            <a:endParaRPr lang="es-PR"/>
          </a:p>
        </p:txBody>
      </p:sp>
      <p:sp>
        <p:nvSpPr>
          <p:cNvPr id="7" name="Slide Number Placeholder 6"/>
          <p:cNvSpPr>
            <a:spLocks noGrp="1"/>
          </p:cNvSpPr>
          <p:nvPr>
            <p:ph type="sldNum" sz="quarter" idx="12"/>
          </p:nvPr>
        </p:nvSpPr>
        <p:spPr/>
        <p:txBody>
          <a:bodyPr/>
          <a:lstStyle/>
          <a:p>
            <a:fld id="{D386D5DC-7CA0-4BC2-BF5C-5B3C0796A4CC}" type="slidenum">
              <a:rPr lang="es-PR" smtClean="0"/>
              <a:pPr/>
              <a:t>‹#›</a:t>
            </a:fld>
            <a:endParaRPr lang="es-PR"/>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34B45819-92B3-4C24-B833-1FA6FAC31EF0}" type="datetimeFigureOut">
              <a:rPr lang="es-PR" smtClean="0"/>
              <a:pPr/>
              <a:t>06/09/2011</a:t>
            </a:fld>
            <a:endParaRPr lang="es-PR"/>
          </a:p>
        </p:txBody>
      </p:sp>
      <p:sp>
        <p:nvSpPr>
          <p:cNvPr id="7" name="Slide Number Placeholder 6"/>
          <p:cNvSpPr>
            <a:spLocks noGrp="1"/>
          </p:cNvSpPr>
          <p:nvPr>
            <p:ph type="sldNum" sz="quarter" idx="12"/>
          </p:nvPr>
        </p:nvSpPr>
        <p:spPr/>
        <p:txBody>
          <a:bodyPr/>
          <a:lstStyle/>
          <a:p>
            <a:fld id="{D386D5DC-7CA0-4BC2-BF5C-5B3C0796A4CC}" type="slidenum">
              <a:rPr lang="es-PR" smtClean="0"/>
              <a:pPr/>
              <a:t>‹#›</a:t>
            </a:fld>
            <a:endParaRPr lang="es-PR"/>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s-PR"/>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34B45819-92B3-4C24-B833-1FA6FAC31EF0}" type="datetimeFigureOut">
              <a:rPr lang="es-PR" smtClean="0"/>
              <a:pPr/>
              <a:t>06/09/2011</a:t>
            </a:fld>
            <a:endParaRPr lang="es-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s-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D386D5DC-7CA0-4BC2-BF5C-5B3C0796A4CC}" type="slidenum">
              <a:rPr lang="es-PR" smtClean="0"/>
              <a:pPr/>
              <a:t>‹#›</a:t>
            </a:fld>
            <a:endParaRPr lang="es-PR"/>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9.jpeg"/><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10" Type="http://schemas.openxmlformats.org/officeDocument/2006/relationships/image" Target="../media/image12.jpeg"/><Relationship Id="rId4" Type="http://schemas.openxmlformats.org/officeDocument/2006/relationships/oleObject" Target="../embeddings/oleObject1.bin"/><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media" Target="../media/media1.mpg"/><Relationship Id="rId2" Type="http://schemas.openxmlformats.org/officeDocument/2006/relationships/slideLayout" Target="../slideLayouts/slideLayout2.xml"/><Relationship Id="rId1" Type="http://schemas.openxmlformats.org/officeDocument/2006/relationships/video" Target="../media/media1.mp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media" Target="../media/media2.MPG"/><Relationship Id="rId2" Type="http://schemas.openxmlformats.org/officeDocument/2006/relationships/slideLayout" Target="../slideLayouts/slideLayout2.xml"/><Relationship Id="rId1" Type="http://schemas.openxmlformats.org/officeDocument/2006/relationships/video" Target="../media/media2.MP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media" Target="../media/media3.MPG"/><Relationship Id="rId2" Type="http://schemas.openxmlformats.org/officeDocument/2006/relationships/slideLayout" Target="../slideLayouts/slideLayout2.xml"/><Relationship Id="rId1" Type="http://schemas.openxmlformats.org/officeDocument/2006/relationships/video" Target="../media/media3.MP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media" Target="../media/media5.MPG"/><Relationship Id="rId2" Type="http://schemas.openxmlformats.org/officeDocument/2006/relationships/slideLayout" Target="../slideLayouts/slideLayout2.xml"/><Relationship Id="rId1" Type="http://schemas.openxmlformats.org/officeDocument/2006/relationships/video" Target="../media/media5.MP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Microsoft_Office_Excel_Chart1.xls"/><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affiliates.allposters.com/link/redirect.asp?aid=481496852&amp;item=333861"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96" y="836712"/>
            <a:ext cx="8136904" cy="3416320"/>
          </a:xfrm>
          <a:prstGeom prst="rect">
            <a:avLst/>
          </a:prstGeom>
          <a:noFill/>
        </p:spPr>
        <p:txBody>
          <a:bodyPr wrap="square" rtlCol="0">
            <a:spAutoFit/>
          </a:bodyPr>
          <a:lstStyle/>
          <a:p>
            <a:pPr>
              <a:lnSpc>
                <a:spcPct val="150000"/>
              </a:lnSpc>
            </a:pPr>
            <a:r>
              <a:rPr lang="en-US" sz="4800" b="1" dirty="0" err="1" smtClean="0">
                <a:effectLst>
                  <a:outerShdw blurRad="38100" dist="38100" dir="2700000" algn="tl">
                    <a:srgbClr val="000000">
                      <a:alpha val="43137"/>
                    </a:srgbClr>
                  </a:outerShdw>
                </a:effectLst>
              </a:rPr>
              <a:t>Ética</a:t>
            </a:r>
            <a:r>
              <a:rPr lang="en-US" sz="4800" b="1" dirty="0" smtClean="0">
                <a:effectLst>
                  <a:outerShdw blurRad="38100" dist="38100" dir="2700000" algn="tl">
                    <a:srgbClr val="000000">
                      <a:alpha val="43137"/>
                    </a:srgbClr>
                  </a:outerShdw>
                </a:effectLst>
              </a:rPr>
              <a:t> en la </a:t>
            </a:r>
            <a:r>
              <a:rPr lang="en-US" sz="4800" b="1" dirty="0" err="1" smtClean="0">
                <a:effectLst>
                  <a:outerShdw blurRad="38100" dist="38100" dir="2700000" algn="tl">
                    <a:srgbClr val="000000">
                      <a:alpha val="43137"/>
                    </a:srgbClr>
                  </a:outerShdw>
                </a:effectLst>
              </a:rPr>
              <a:t>investigación</a:t>
            </a:r>
            <a:r>
              <a:rPr lang="en-US" sz="4800" b="1" dirty="0" smtClean="0">
                <a:effectLst>
                  <a:outerShdw blurRad="38100" dist="38100" dir="2700000" algn="tl">
                    <a:srgbClr val="000000">
                      <a:alpha val="43137"/>
                    </a:srgbClr>
                  </a:outerShdw>
                </a:effectLst>
              </a:rPr>
              <a:t>:</a:t>
            </a:r>
          </a:p>
          <a:p>
            <a:pPr>
              <a:lnSpc>
                <a:spcPct val="150000"/>
              </a:lnSpc>
            </a:pPr>
            <a:r>
              <a:rPr lang="en-US" sz="4800" b="1" dirty="0">
                <a:effectLst>
                  <a:outerShdw blurRad="38100" dist="38100" dir="2700000" algn="tl">
                    <a:srgbClr val="000000">
                      <a:alpha val="43137"/>
                    </a:srgbClr>
                  </a:outerShdw>
                </a:effectLst>
              </a:rPr>
              <a:t> </a:t>
            </a:r>
            <a:r>
              <a:rPr lang="en-US" sz="4800" b="1" dirty="0" smtClean="0">
                <a:effectLst>
                  <a:outerShdw blurRad="38100" dist="38100" dir="2700000" algn="tl">
                    <a:srgbClr val="000000">
                      <a:alpha val="43137"/>
                    </a:srgbClr>
                  </a:outerShdw>
                </a:effectLst>
              </a:rPr>
              <a:t>    Luz en un </a:t>
            </a:r>
            <a:r>
              <a:rPr lang="en-US" sz="4800" b="1" dirty="0" err="1" smtClean="0">
                <a:effectLst>
                  <a:outerShdw blurRad="38100" dist="38100" dir="2700000" algn="tl">
                    <a:srgbClr val="000000">
                      <a:alpha val="43137"/>
                    </a:srgbClr>
                  </a:outerShdw>
                </a:effectLst>
              </a:rPr>
              <a:t>mundo</a:t>
            </a:r>
            <a:r>
              <a:rPr lang="en-US" sz="4800" b="1" dirty="0" smtClean="0">
                <a:effectLst>
                  <a:outerShdw blurRad="38100" dist="38100" dir="2700000" algn="tl">
                    <a:srgbClr val="000000">
                      <a:alpha val="43137"/>
                    </a:srgbClr>
                  </a:outerShdw>
                </a:effectLst>
              </a:rPr>
              <a:t> de  </a:t>
            </a:r>
          </a:p>
          <a:p>
            <a:pPr>
              <a:lnSpc>
                <a:spcPct val="150000"/>
              </a:lnSpc>
            </a:pPr>
            <a:r>
              <a:rPr lang="en-US" sz="4800" b="1" dirty="0" smtClean="0">
                <a:effectLst>
                  <a:outerShdw blurRad="38100" dist="38100" dir="2700000" algn="tl">
                    <a:srgbClr val="000000">
                      <a:alpha val="43137"/>
                    </a:srgbClr>
                  </a:outerShdw>
                </a:effectLst>
              </a:rPr>
              <a:t>      </a:t>
            </a:r>
            <a:r>
              <a:rPr lang="en-US" sz="4800" b="1" dirty="0" err="1" smtClean="0">
                <a:effectLst>
                  <a:outerShdw blurRad="38100" dist="38100" dir="2700000" algn="tl">
                    <a:srgbClr val="000000">
                      <a:alpha val="43137"/>
                    </a:srgbClr>
                  </a:outerShdw>
                </a:effectLst>
              </a:rPr>
              <a:t>situaciones</a:t>
            </a:r>
            <a:r>
              <a:rPr lang="en-US" sz="4800" b="1" dirty="0" smtClean="0">
                <a:effectLst>
                  <a:outerShdw blurRad="38100" dist="38100" dir="2700000" algn="tl">
                    <a:srgbClr val="000000">
                      <a:alpha val="43137"/>
                    </a:srgbClr>
                  </a:outerShdw>
                </a:effectLst>
              </a:rPr>
              <a:t> </a:t>
            </a:r>
            <a:r>
              <a:rPr lang="en-US" sz="4800" b="1" dirty="0" err="1" smtClean="0">
                <a:effectLst>
                  <a:outerShdw blurRad="38100" dist="38100" dir="2700000" algn="tl">
                    <a:srgbClr val="000000">
                      <a:alpha val="43137"/>
                    </a:srgbClr>
                  </a:outerShdw>
                </a:effectLst>
              </a:rPr>
              <a:t>grises</a:t>
            </a:r>
            <a:r>
              <a:rPr lang="en-US" sz="4800" b="1" dirty="0" smtClean="0">
                <a:effectLst>
                  <a:outerShdw blurRad="38100" dist="38100" dir="2700000" algn="tl">
                    <a:srgbClr val="000000">
                      <a:alpha val="43137"/>
                    </a:srgbClr>
                  </a:outerShdw>
                </a:effectLst>
              </a:rPr>
              <a:t>…</a:t>
            </a:r>
            <a:endParaRPr lang="es-PR" sz="4800" b="1" dirty="0">
              <a:effectLst>
                <a:outerShdw blurRad="38100" dist="38100" dir="2700000" algn="tl">
                  <a:srgbClr val="000000">
                    <a:alpha val="43137"/>
                  </a:srgbClr>
                </a:outerShdw>
              </a:effectLst>
            </a:endParaRPr>
          </a:p>
        </p:txBody>
      </p:sp>
      <p:sp>
        <p:nvSpPr>
          <p:cNvPr id="2" name="Rectangle 1"/>
          <p:cNvSpPr/>
          <p:nvPr/>
        </p:nvSpPr>
        <p:spPr>
          <a:xfrm>
            <a:off x="539552" y="2132856"/>
            <a:ext cx="6768752" cy="1008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R"/>
          </a:p>
        </p:txBody>
      </p:sp>
      <p:sp>
        <p:nvSpPr>
          <p:cNvPr id="3" name="TextBox 2"/>
          <p:cNvSpPr txBox="1"/>
          <p:nvPr/>
        </p:nvSpPr>
        <p:spPr>
          <a:xfrm>
            <a:off x="251520" y="5517232"/>
            <a:ext cx="5570756" cy="1169551"/>
          </a:xfrm>
          <a:prstGeom prst="rect">
            <a:avLst/>
          </a:prstGeom>
          <a:noFill/>
        </p:spPr>
        <p:txBody>
          <a:bodyPr wrap="none" rtlCol="0">
            <a:spAutoFit/>
          </a:bodyPr>
          <a:lstStyle/>
          <a:p>
            <a:r>
              <a:rPr lang="en-US" sz="1400" b="1" dirty="0" smtClean="0"/>
              <a:t>Carlos Ríos Velázquez, </a:t>
            </a:r>
            <a:r>
              <a:rPr lang="en-US" sz="1400" b="1" dirty="0" smtClean="0"/>
              <a:t>PhD and William Frey, PhD</a:t>
            </a:r>
            <a:endParaRPr lang="en-US" sz="1400" b="1" dirty="0" smtClean="0"/>
          </a:p>
          <a:p>
            <a:r>
              <a:rPr lang="en-US" sz="1400" b="1" dirty="0" err="1" smtClean="0"/>
              <a:t>Departamento</a:t>
            </a:r>
            <a:r>
              <a:rPr lang="en-US" sz="1400" b="1" dirty="0" smtClean="0"/>
              <a:t> de </a:t>
            </a:r>
            <a:r>
              <a:rPr lang="en-US" sz="1400" b="1" dirty="0" err="1" smtClean="0"/>
              <a:t>Biología</a:t>
            </a:r>
            <a:r>
              <a:rPr lang="en-US" sz="1400" b="1" dirty="0" smtClean="0"/>
              <a:t> y </a:t>
            </a:r>
            <a:r>
              <a:rPr lang="en-US" sz="1400" b="1" dirty="0" err="1" smtClean="0"/>
              <a:t>Administración</a:t>
            </a:r>
            <a:r>
              <a:rPr lang="en-US" sz="1400" b="1" dirty="0" smtClean="0"/>
              <a:t> de </a:t>
            </a:r>
            <a:r>
              <a:rPr lang="en-US" sz="1400" b="1" dirty="0" err="1" smtClean="0"/>
              <a:t>Empresas</a:t>
            </a:r>
            <a:endParaRPr lang="en-US" sz="1400" b="1" dirty="0" smtClean="0"/>
          </a:p>
          <a:p>
            <a:r>
              <a:rPr lang="en-US" sz="1400" b="1" dirty="0" smtClean="0"/>
              <a:t>UPR-Mayaguez</a:t>
            </a:r>
            <a:endParaRPr lang="en-US" sz="1400" b="1" dirty="0" smtClean="0"/>
          </a:p>
          <a:p>
            <a:r>
              <a:rPr lang="en-US" sz="1400" b="1" dirty="0" smtClean="0"/>
              <a:t>Carlos.rios5@upr.edu, </a:t>
            </a:r>
            <a:r>
              <a:rPr lang="en-US" sz="1400" b="1" dirty="0" smtClean="0"/>
              <a:t>freyuprm@yahoo.com</a:t>
            </a:r>
          </a:p>
          <a:p>
            <a:r>
              <a:rPr lang="en-US" sz="1400" b="1" dirty="0" smtClean="0"/>
              <a:t>787-832-4040 </a:t>
            </a:r>
            <a:r>
              <a:rPr lang="en-US" sz="1400" b="1" dirty="0" smtClean="0"/>
              <a:t>ext. </a:t>
            </a:r>
            <a:r>
              <a:rPr lang="en-US" sz="1400" b="1" dirty="0" smtClean="0"/>
              <a:t>2874 (BIOL), 3040 (BIOTECH), 5338 (ADEM)</a:t>
            </a:r>
            <a:endParaRPr lang="es-PR" sz="1400" b="1"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609215" y="3273280"/>
            <a:ext cx="1352995" cy="13078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807966" y="1500881"/>
            <a:ext cx="881370" cy="8813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94457" y="2467138"/>
            <a:ext cx="697112" cy="8770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061175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404664"/>
            <a:ext cx="8352928" cy="1200329"/>
          </a:xfrm>
          <a:prstGeom prst="rect">
            <a:avLst/>
          </a:prstGeom>
          <a:noFill/>
        </p:spPr>
        <p:txBody>
          <a:bodyPr wrap="square" rtlCol="0">
            <a:spAutoFit/>
          </a:bodyPr>
          <a:lstStyle/>
          <a:p>
            <a:pPr algn="ctr"/>
            <a:r>
              <a:rPr lang="en-US" sz="3600" b="1" dirty="0" err="1" smtClean="0">
                <a:effectLst>
                  <a:outerShdw blurRad="38100" dist="38100" dir="2700000" algn="tl">
                    <a:srgbClr val="000000">
                      <a:alpha val="43137"/>
                    </a:srgbClr>
                  </a:outerShdw>
                </a:effectLst>
              </a:rPr>
              <a:t>Conocemos</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nuestro</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alrededor</a:t>
            </a:r>
            <a:r>
              <a:rPr lang="en-US" sz="3600" b="1" dirty="0" smtClean="0">
                <a:effectLst>
                  <a:outerShdw blurRad="38100" dist="38100" dir="2700000" algn="tl">
                    <a:srgbClr val="000000">
                      <a:alpha val="43137"/>
                    </a:srgbClr>
                  </a:outerShdw>
                </a:effectLst>
              </a:rPr>
              <a:t> gracias a los </a:t>
            </a:r>
            <a:r>
              <a:rPr lang="en-US" sz="3600" b="1" dirty="0" err="1" smtClean="0">
                <a:effectLst>
                  <a:outerShdw blurRad="38100" dist="38100" dir="2700000" algn="tl">
                    <a:srgbClr val="000000">
                      <a:alpha val="43137"/>
                    </a:srgbClr>
                  </a:outerShdw>
                </a:effectLst>
              </a:rPr>
              <a:t>sentidos</a:t>
            </a:r>
            <a:endParaRPr lang="es-PR" sz="3600" b="1" dirty="0">
              <a:effectLst>
                <a:outerShdw blurRad="38100" dist="38100" dir="2700000" algn="tl">
                  <a:srgbClr val="000000">
                    <a:alpha val="43137"/>
                  </a:srgbClr>
                </a:outerShdw>
              </a:effectLst>
            </a:endParaRPr>
          </a:p>
        </p:txBody>
      </p:sp>
      <p:sp>
        <p:nvSpPr>
          <p:cNvPr id="5" name="Text Box 30"/>
          <p:cNvSpPr txBox="1">
            <a:spLocks noChangeArrowheads="1"/>
          </p:cNvSpPr>
          <p:nvPr/>
        </p:nvSpPr>
        <p:spPr bwMode="auto">
          <a:xfrm>
            <a:off x="914400" y="5638800"/>
            <a:ext cx="744537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n-US" sz="2400" b="1">
                <a:solidFill>
                  <a:srgbClr val="1C1C1C"/>
                </a:solidFill>
                <a:effectLst>
                  <a:outerShdw blurRad="38100" dist="38100" dir="2700000" algn="tl">
                    <a:srgbClr val="000000"/>
                  </a:outerShdw>
                </a:effectLst>
              </a:rPr>
              <a:t>¿Podemos realizar predicciones gracias a este conocimiento?</a:t>
            </a:r>
          </a:p>
        </p:txBody>
      </p:sp>
      <p:pic>
        <p:nvPicPr>
          <p:cNvPr id="6" name="Picture 31" descr="amazon_caterpillar_snak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13979" y="2133600"/>
            <a:ext cx="2193925" cy="314960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2" descr="amazon_caterpillar_snake"/>
          <p:cNvPicPr>
            <a:picLocks noChangeAspect="1" noChangeArrowheads="1"/>
          </p:cNvPicPr>
          <p:nvPr/>
        </p:nvPicPr>
        <p:blipFill>
          <a:blip r:embed="rId2" cstate="print">
            <a:extLst>
              <a:ext uri="{28A0092B-C50C-407E-A947-70E740481C1C}">
                <a14:useLocalDpi xmlns:a14="http://schemas.microsoft.com/office/drawing/2010/main" xmlns="" val="0"/>
              </a:ext>
            </a:extLst>
          </a:blip>
          <a:srcRect l="25926" t="49033" r="14815" b="14839"/>
          <a:stretch>
            <a:fillRect/>
          </a:stretch>
        </p:blipFill>
        <p:spPr bwMode="auto">
          <a:xfrm>
            <a:off x="4724400" y="2438400"/>
            <a:ext cx="2743200" cy="240030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33"/>
          <p:cNvSpPr>
            <a:spLocks noChangeArrowheads="1"/>
          </p:cNvSpPr>
          <p:nvPr/>
        </p:nvSpPr>
        <p:spPr bwMode="auto">
          <a:xfrm>
            <a:off x="1143000" y="5256491"/>
            <a:ext cx="341151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eaLnBrk="1" hangingPunct="1"/>
            <a:r>
              <a:rPr lang="en-US" sz="1200" b="1" dirty="0"/>
              <a:t>www.whatsthatbug.com/caterpillar_3.html</a:t>
            </a:r>
            <a:r>
              <a:rPr lang="en-US" dirty="0"/>
              <a:t> </a:t>
            </a:r>
          </a:p>
        </p:txBody>
      </p:sp>
    </p:spTree>
    <p:extLst>
      <p:ext uri="{BB962C8B-B14F-4D97-AF65-F5344CB8AC3E}">
        <p14:creationId xmlns:p14="http://schemas.microsoft.com/office/powerpoint/2010/main" xmlns="" val="19758496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9694" y="1839061"/>
            <a:ext cx="7748587" cy="312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3375" y="5157192"/>
            <a:ext cx="593725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395536" y="404664"/>
            <a:ext cx="8352928" cy="1200329"/>
          </a:xfrm>
          <a:prstGeom prst="rect">
            <a:avLst/>
          </a:prstGeom>
          <a:noFill/>
        </p:spPr>
        <p:txBody>
          <a:bodyPr wrap="square" rtlCol="0">
            <a:spAutoFit/>
          </a:bodyPr>
          <a:lstStyle/>
          <a:p>
            <a:pPr algn="ctr"/>
            <a:r>
              <a:rPr lang="en-US" sz="3600" b="1" dirty="0" err="1" smtClean="0">
                <a:effectLst>
                  <a:outerShdw blurRad="38100" dist="38100" dir="2700000" algn="tl">
                    <a:srgbClr val="000000">
                      <a:alpha val="43137"/>
                    </a:srgbClr>
                  </a:outerShdw>
                </a:effectLst>
              </a:rPr>
              <a:t>Conocemos</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nuestro</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alrededor</a:t>
            </a:r>
            <a:r>
              <a:rPr lang="en-US" sz="3600" b="1" dirty="0" smtClean="0">
                <a:effectLst>
                  <a:outerShdw blurRad="38100" dist="38100" dir="2700000" algn="tl">
                    <a:srgbClr val="000000">
                      <a:alpha val="43137"/>
                    </a:srgbClr>
                  </a:outerShdw>
                </a:effectLst>
              </a:rPr>
              <a:t> gracias a los </a:t>
            </a:r>
            <a:r>
              <a:rPr lang="en-US" sz="3600" b="1" dirty="0" err="1" smtClean="0">
                <a:effectLst>
                  <a:outerShdw blurRad="38100" dist="38100" dir="2700000" algn="tl">
                    <a:srgbClr val="000000">
                      <a:alpha val="43137"/>
                    </a:srgbClr>
                  </a:outerShdw>
                </a:effectLst>
              </a:rPr>
              <a:t>sentidos</a:t>
            </a:r>
            <a:endParaRPr lang="es-PR"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9932289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0025" y="1633810"/>
            <a:ext cx="8742363" cy="5035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395536" y="404664"/>
            <a:ext cx="8352928" cy="1200329"/>
          </a:xfrm>
          <a:prstGeom prst="rect">
            <a:avLst/>
          </a:prstGeom>
          <a:noFill/>
        </p:spPr>
        <p:txBody>
          <a:bodyPr wrap="square" rtlCol="0">
            <a:spAutoFit/>
          </a:bodyPr>
          <a:lstStyle/>
          <a:p>
            <a:pPr algn="ctr"/>
            <a:r>
              <a:rPr lang="en-US" sz="3600" b="1" dirty="0" err="1" smtClean="0">
                <a:effectLst>
                  <a:outerShdw blurRad="38100" dist="38100" dir="2700000" algn="tl">
                    <a:srgbClr val="000000">
                      <a:alpha val="43137"/>
                    </a:srgbClr>
                  </a:outerShdw>
                </a:effectLst>
              </a:rPr>
              <a:t>Conocemos</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nuestro</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alrededor</a:t>
            </a:r>
            <a:r>
              <a:rPr lang="en-US" sz="3600" b="1" dirty="0" smtClean="0">
                <a:effectLst>
                  <a:outerShdw blurRad="38100" dist="38100" dir="2700000" algn="tl">
                    <a:srgbClr val="000000">
                      <a:alpha val="43137"/>
                    </a:srgbClr>
                  </a:outerShdw>
                </a:effectLst>
              </a:rPr>
              <a:t> gracias a los </a:t>
            </a:r>
            <a:r>
              <a:rPr lang="en-US" sz="3600" b="1" dirty="0" err="1" smtClean="0">
                <a:effectLst>
                  <a:outerShdw blurRad="38100" dist="38100" dir="2700000" algn="tl">
                    <a:srgbClr val="000000">
                      <a:alpha val="43137"/>
                    </a:srgbClr>
                  </a:outerShdw>
                </a:effectLst>
              </a:rPr>
              <a:t>sentidos</a:t>
            </a:r>
            <a:endParaRPr lang="es-PR"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9932289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6"/>
          <p:cNvSpPr txBox="1">
            <a:spLocks noChangeArrowheads="1"/>
          </p:cNvSpPr>
          <p:nvPr/>
        </p:nvSpPr>
        <p:spPr bwMode="auto">
          <a:xfrm>
            <a:off x="381000" y="3062957"/>
            <a:ext cx="83058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n-US" sz="3200" b="1">
                <a:solidFill>
                  <a:srgbClr val="1C1C1C"/>
                </a:solidFill>
              </a:rPr>
              <a:t>¿Somos libres de estudiar lo que queremos?</a:t>
            </a:r>
          </a:p>
        </p:txBody>
      </p:sp>
      <p:sp>
        <p:nvSpPr>
          <p:cNvPr id="5" name="Text Box 17"/>
          <p:cNvSpPr txBox="1">
            <a:spLocks noChangeArrowheads="1"/>
          </p:cNvSpPr>
          <p:nvPr/>
        </p:nvSpPr>
        <p:spPr bwMode="auto">
          <a:xfrm>
            <a:off x="609600" y="4510757"/>
            <a:ext cx="76200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n-US" sz="3000" b="1">
                <a:solidFill>
                  <a:srgbClr val="1C1C1C"/>
                </a:solidFill>
              </a:rPr>
              <a:t>¿Somos libres de ejercer bien nuestra profesión?</a:t>
            </a:r>
          </a:p>
        </p:txBody>
      </p:sp>
      <p:sp>
        <p:nvSpPr>
          <p:cNvPr id="6" name="Rectangle 18"/>
          <p:cNvSpPr>
            <a:spLocks noChangeArrowheads="1"/>
          </p:cNvSpPr>
          <p:nvPr/>
        </p:nvSpPr>
        <p:spPr bwMode="auto">
          <a:xfrm>
            <a:off x="2057400" y="2224757"/>
            <a:ext cx="4676775"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pPr>
            <a:r>
              <a:rPr lang="en-US" sz="2800" b="1">
                <a:solidFill>
                  <a:srgbClr val="1C1C1C"/>
                </a:solidFill>
              </a:rPr>
              <a:t>¿Cuánto vale tu libertad?</a:t>
            </a:r>
          </a:p>
        </p:txBody>
      </p:sp>
      <p:sp>
        <p:nvSpPr>
          <p:cNvPr id="7" name="TextBox 6"/>
          <p:cNvSpPr txBox="1"/>
          <p:nvPr/>
        </p:nvSpPr>
        <p:spPr>
          <a:xfrm>
            <a:off x="395536" y="550421"/>
            <a:ext cx="8352928" cy="646331"/>
          </a:xfrm>
          <a:prstGeom prst="rect">
            <a:avLst/>
          </a:prstGeom>
          <a:noFill/>
        </p:spPr>
        <p:txBody>
          <a:bodyPr wrap="square" rtlCol="0">
            <a:spAutoFit/>
          </a:bodyPr>
          <a:lstStyle/>
          <a:p>
            <a:pPr algn="ctr"/>
            <a:r>
              <a:rPr lang="en-US" sz="3600" b="1" dirty="0" smtClean="0">
                <a:effectLst>
                  <a:outerShdw blurRad="38100" dist="38100" dir="2700000" algn="tl">
                    <a:srgbClr val="000000">
                      <a:alpha val="43137"/>
                    </a:srgbClr>
                  </a:outerShdw>
                </a:effectLst>
              </a:rPr>
              <a:t>De la </a:t>
            </a:r>
            <a:r>
              <a:rPr lang="en-US" sz="3600" b="1" dirty="0" err="1" smtClean="0">
                <a:effectLst>
                  <a:outerShdw blurRad="38100" dist="38100" dir="2700000" algn="tl">
                    <a:srgbClr val="000000">
                      <a:alpha val="43137"/>
                    </a:srgbClr>
                  </a:outerShdw>
                </a:effectLst>
              </a:rPr>
              <a:t>libertad</a:t>
            </a:r>
            <a:r>
              <a:rPr lang="en-US" sz="3600" b="1" dirty="0" smtClean="0">
                <a:effectLst>
                  <a:outerShdw blurRad="38100" dist="38100" dir="2700000" algn="tl">
                    <a:srgbClr val="000000">
                      <a:alpha val="43137"/>
                    </a:srgbClr>
                  </a:outerShdw>
                </a:effectLst>
              </a:rPr>
              <a:t> a la </a:t>
            </a:r>
            <a:r>
              <a:rPr lang="en-US" sz="3600" b="1" dirty="0" err="1" smtClean="0">
                <a:effectLst>
                  <a:outerShdw blurRad="38100" dist="38100" dir="2700000" algn="tl">
                    <a:srgbClr val="000000">
                      <a:alpha val="43137"/>
                    </a:srgbClr>
                  </a:outerShdw>
                </a:effectLst>
              </a:rPr>
              <a:t>ética</a:t>
            </a:r>
            <a:endParaRPr lang="es-PR"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0568507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91680" y="2438400"/>
            <a:ext cx="5245100" cy="3430588"/>
            <a:chOff x="1691680" y="2438400"/>
            <a:chExt cx="5245100" cy="3430588"/>
          </a:xfrm>
        </p:grpSpPr>
        <p:pic>
          <p:nvPicPr>
            <p:cNvPr id="6" name="Picture 19" descr="damp_dry_and_sub_termite_soldier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5000" y="2438400"/>
              <a:ext cx="4819650" cy="319087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20"/>
            <p:cNvSpPr>
              <a:spLocks noChangeArrowheads="1"/>
            </p:cNvSpPr>
            <p:nvPr/>
          </p:nvSpPr>
          <p:spPr bwMode="auto">
            <a:xfrm>
              <a:off x="1691680" y="5638800"/>
              <a:ext cx="5245100" cy="230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900" dirty="0">
                  <a:solidFill>
                    <a:srgbClr val="1C1C1C"/>
                  </a:solidFill>
                </a:rPr>
                <a:t>http://www.pestguardtermite.com/assets/images/damp_dry_and_sub_termite_soldiers.jpg</a:t>
              </a:r>
            </a:p>
          </p:txBody>
        </p:sp>
      </p:grpSp>
      <p:sp>
        <p:nvSpPr>
          <p:cNvPr id="9" name="TextBox 8"/>
          <p:cNvSpPr txBox="1"/>
          <p:nvPr/>
        </p:nvSpPr>
        <p:spPr>
          <a:xfrm>
            <a:off x="395536" y="550421"/>
            <a:ext cx="8352928" cy="646331"/>
          </a:xfrm>
          <a:prstGeom prst="rect">
            <a:avLst/>
          </a:prstGeom>
          <a:noFill/>
        </p:spPr>
        <p:txBody>
          <a:bodyPr wrap="square" rtlCol="0">
            <a:spAutoFit/>
          </a:bodyPr>
          <a:lstStyle/>
          <a:p>
            <a:pPr algn="ctr"/>
            <a:r>
              <a:rPr lang="en-US" sz="3600" b="1" dirty="0" smtClean="0">
                <a:effectLst>
                  <a:outerShdw blurRad="38100" dist="38100" dir="2700000" algn="tl">
                    <a:srgbClr val="000000">
                      <a:alpha val="43137"/>
                    </a:srgbClr>
                  </a:outerShdw>
                </a:effectLst>
              </a:rPr>
              <a:t>De la </a:t>
            </a:r>
            <a:r>
              <a:rPr lang="en-US" sz="3600" b="1" dirty="0" err="1" smtClean="0">
                <a:effectLst>
                  <a:outerShdw blurRad="38100" dist="38100" dir="2700000" algn="tl">
                    <a:srgbClr val="000000">
                      <a:alpha val="43137"/>
                    </a:srgbClr>
                  </a:outerShdw>
                </a:effectLst>
              </a:rPr>
              <a:t>libertad</a:t>
            </a:r>
            <a:r>
              <a:rPr lang="en-US" sz="3600" b="1" dirty="0" smtClean="0">
                <a:effectLst>
                  <a:outerShdw blurRad="38100" dist="38100" dir="2700000" algn="tl">
                    <a:srgbClr val="000000">
                      <a:alpha val="43137"/>
                    </a:srgbClr>
                  </a:outerShdw>
                </a:effectLst>
              </a:rPr>
              <a:t> a la </a:t>
            </a:r>
            <a:r>
              <a:rPr lang="en-US" sz="3600" b="1" dirty="0" err="1" smtClean="0">
                <a:effectLst>
                  <a:outerShdw blurRad="38100" dist="38100" dir="2700000" algn="tl">
                    <a:srgbClr val="000000">
                      <a:alpha val="43137"/>
                    </a:srgbClr>
                  </a:outerShdw>
                </a:effectLst>
              </a:rPr>
              <a:t>ética</a:t>
            </a:r>
            <a:endParaRPr lang="es-PR" sz="3600" b="1" dirty="0">
              <a:effectLst>
                <a:outerShdw blurRad="38100" dist="38100" dir="2700000" algn="tl">
                  <a:srgbClr val="000000">
                    <a:alpha val="43137"/>
                  </a:srgbClr>
                </a:outerShdw>
              </a:effectLst>
            </a:endParaRPr>
          </a:p>
        </p:txBody>
      </p:sp>
      <p:sp>
        <p:nvSpPr>
          <p:cNvPr id="2" name="Rectangle 1"/>
          <p:cNvSpPr/>
          <p:nvPr/>
        </p:nvSpPr>
        <p:spPr>
          <a:xfrm>
            <a:off x="1979712" y="1700808"/>
            <a:ext cx="4572000" cy="590931"/>
          </a:xfrm>
          <a:prstGeom prst="rect">
            <a:avLst/>
          </a:prstGeom>
        </p:spPr>
        <p:txBody>
          <a:bodyPr>
            <a:spAutoFit/>
          </a:bodyPr>
          <a:lstStyle/>
          <a:p>
            <a:pPr algn="ctr">
              <a:lnSpc>
                <a:spcPct val="90000"/>
              </a:lnSpc>
              <a:spcBef>
                <a:spcPct val="20000"/>
              </a:spcBef>
            </a:pPr>
            <a:r>
              <a:rPr lang="en-US" b="1" dirty="0">
                <a:solidFill>
                  <a:srgbClr val="1C1C1C"/>
                </a:solidFill>
                <a:latin typeface="Arial" charset="0"/>
              </a:rPr>
              <a:t>La </a:t>
            </a:r>
            <a:r>
              <a:rPr lang="en-US" b="1" dirty="0" err="1">
                <a:solidFill>
                  <a:srgbClr val="1C1C1C"/>
                </a:solidFill>
                <a:latin typeface="Arial" charset="0"/>
              </a:rPr>
              <a:t>libertad</a:t>
            </a:r>
            <a:r>
              <a:rPr lang="en-US" b="1" dirty="0">
                <a:solidFill>
                  <a:srgbClr val="1C1C1C"/>
                </a:solidFill>
                <a:latin typeface="Arial" charset="0"/>
              </a:rPr>
              <a:t> distingue al animal del </a:t>
            </a:r>
            <a:r>
              <a:rPr lang="en-US" b="1" dirty="0" err="1">
                <a:solidFill>
                  <a:srgbClr val="1C1C1C"/>
                </a:solidFill>
                <a:latin typeface="Arial" charset="0"/>
              </a:rPr>
              <a:t>humano</a:t>
            </a:r>
            <a:r>
              <a:rPr lang="en-US" b="1" dirty="0">
                <a:solidFill>
                  <a:srgbClr val="1C1C1C"/>
                </a:solidFill>
                <a:latin typeface="Arial" charset="0"/>
              </a:rPr>
              <a:t>.</a:t>
            </a:r>
          </a:p>
        </p:txBody>
      </p:sp>
    </p:spTree>
    <p:extLst>
      <p:ext uri="{BB962C8B-B14F-4D97-AF65-F5344CB8AC3E}">
        <p14:creationId xmlns:p14="http://schemas.microsoft.com/office/powerpoint/2010/main" xmlns="" val="26422201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6"/>
          <p:cNvSpPr>
            <a:spLocks noChangeArrowheads="1"/>
          </p:cNvSpPr>
          <p:nvPr/>
        </p:nvSpPr>
        <p:spPr bwMode="auto">
          <a:xfrm>
            <a:off x="650154" y="638176"/>
            <a:ext cx="788228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1" hangingPunct="1">
              <a:spcBef>
                <a:spcPct val="20000"/>
              </a:spcBef>
            </a:pPr>
            <a:r>
              <a:rPr lang="en-US" sz="3200" b="1" dirty="0">
                <a:solidFill>
                  <a:srgbClr val="1C1C1C"/>
                </a:solidFill>
                <a:effectLst>
                  <a:outerShdw blurRad="38100" dist="38100" dir="2700000" algn="tl">
                    <a:srgbClr val="000000">
                      <a:alpha val="43137"/>
                    </a:srgbClr>
                  </a:outerShdw>
                </a:effectLst>
              </a:rPr>
              <a:t>En el </a:t>
            </a:r>
            <a:r>
              <a:rPr lang="en-US" sz="3200" b="1" dirty="0" err="1">
                <a:solidFill>
                  <a:srgbClr val="1C1C1C"/>
                </a:solidFill>
                <a:effectLst>
                  <a:outerShdw blurRad="38100" dist="38100" dir="2700000" algn="tl">
                    <a:srgbClr val="000000">
                      <a:alpha val="43137"/>
                    </a:srgbClr>
                  </a:outerShdw>
                </a:effectLst>
              </a:rPr>
              <a:t>ser</a:t>
            </a:r>
            <a:r>
              <a:rPr lang="en-US" sz="3200" b="1" dirty="0">
                <a:solidFill>
                  <a:srgbClr val="1C1C1C"/>
                </a:solidFill>
                <a:effectLst>
                  <a:outerShdw blurRad="38100" dist="38100" dir="2700000" algn="tl">
                    <a:srgbClr val="000000">
                      <a:alpha val="43137"/>
                    </a:srgbClr>
                  </a:outerShdw>
                </a:effectLst>
              </a:rPr>
              <a:t> </a:t>
            </a:r>
            <a:r>
              <a:rPr lang="en-US" sz="3200" b="1" dirty="0" err="1">
                <a:solidFill>
                  <a:srgbClr val="1C1C1C"/>
                </a:solidFill>
                <a:effectLst>
                  <a:outerShdw blurRad="38100" dist="38100" dir="2700000" algn="tl">
                    <a:srgbClr val="000000">
                      <a:alpha val="43137"/>
                    </a:srgbClr>
                  </a:outerShdw>
                </a:effectLst>
              </a:rPr>
              <a:t>humano</a:t>
            </a:r>
            <a:r>
              <a:rPr lang="en-US" sz="3200" b="1" dirty="0">
                <a:solidFill>
                  <a:srgbClr val="1C1C1C"/>
                </a:solidFill>
                <a:effectLst>
                  <a:outerShdw blurRad="38100" dist="38100" dir="2700000" algn="tl">
                    <a:srgbClr val="000000">
                      <a:alpha val="43137"/>
                    </a:srgbClr>
                  </a:outerShdw>
                </a:effectLst>
              </a:rPr>
              <a:t> </a:t>
            </a:r>
            <a:r>
              <a:rPr lang="en-US" sz="3200" b="1" dirty="0" err="1">
                <a:solidFill>
                  <a:srgbClr val="1C1C1C"/>
                </a:solidFill>
                <a:effectLst>
                  <a:outerShdw blurRad="38100" dist="38100" dir="2700000" algn="tl">
                    <a:srgbClr val="000000">
                      <a:alpha val="43137"/>
                    </a:srgbClr>
                  </a:outerShdw>
                </a:effectLst>
              </a:rPr>
              <a:t>tiene</a:t>
            </a:r>
            <a:r>
              <a:rPr lang="en-US" sz="3200" b="1" dirty="0">
                <a:solidFill>
                  <a:srgbClr val="1C1C1C"/>
                </a:solidFill>
                <a:effectLst>
                  <a:outerShdw blurRad="38100" dist="38100" dir="2700000" algn="tl">
                    <a:srgbClr val="000000">
                      <a:alpha val="43137"/>
                    </a:srgbClr>
                  </a:outerShdw>
                </a:effectLst>
              </a:rPr>
              <a:t> la </a:t>
            </a:r>
            <a:r>
              <a:rPr lang="en-US" sz="3200" b="1" dirty="0" err="1">
                <a:solidFill>
                  <a:srgbClr val="1C1C1C"/>
                </a:solidFill>
                <a:effectLst>
                  <a:outerShdw blurRad="38100" dist="38100" dir="2700000" algn="tl">
                    <a:srgbClr val="000000">
                      <a:alpha val="43137"/>
                    </a:srgbClr>
                  </a:outerShdw>
                </a:effectLst>
              </a:rPr>
              <a:t>libertad</a:t>
            </a:r>
            <a:r>
              <a:rPr lang="en-US" sz="3200" b="1" dirty="0">
                <a:solidFill>
                  <a:srgbClr val="1C1C1C"/>
                </a:solidFill>
                <a:effectLst>
                  <a:outerShdw blurRad="38100" dist="38100" dir="2700000" algn="tl">
                    <a:srgbClr val="000000">
                      <a:alpha val="43137"/>
                    </a:srgbClr>
                  </a:outerShdw>
                </a:effectLst>
              </a:rPr>
              <a:t> de…</a:t>
            </a:r>
          </a:p>
        </p:txBody>
      </p:sp>
      <p:pic>
        <p:nvPicPr>
          <p:cNvPr id="5" name="Picture 17" descr="troy_movie_poster_helen_brad_pitt_eric_bana_orlando_bloom"/>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24200" y="1766888"/>
            <a:ext cx="2468563" cy="36576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18"/>
          <p:cNvSpPr>
            <a:spLocks noChangeArrowheads="1"/>
          </p:cNvSpPr>
          <p:nvPr/>
        </p:nvSpPr>
        <p:spPr bwMode="auto">
          <a:xfrm>
            <a:off x="2667000" y="5500688"/>
            <a:ext cx="348138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1" hangingPunct="1">
              <a:spcBef>
                <a:spcPct val="20000"/>
              </a:spcBef>
            </a:pPr>
            <a:r>
              <a:rPr lang="en-US" sz="2800" b="1">
                <a:solidFill>
                  <a:srgbClr val="1C1C1C"/>
                </a:solidFill>
              </a:rPr>
              <a:t>Héctor de la Iliada</a:t>
            </a:r>
          </a:p>
        </p:txBody>
      </p:sp>
      <p:sp>
        <p:nvSpPr>
          <p:cNvPr id="7" name="Text Box 19"/>
          <p:cNvSpPr txBox="1">
            <a:spLocks noChangeArrowheads="1"/>
          </p:cNvSpPr>
          <p:nvPr/>
        </p:nvSpPr>
        <p:spPr bwMode="auto">
          <a:xfrm>
            <a:off x="974725" y="5989638"/>
            <a:ext cx="7307450" cy="1107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lnSpc>
                <a:spcPct val="90000"/>
              </a:lnSpc>
              <a:spcBef>
                <a:spcPct val="20000"/>
              </a:spcBef>
            </a:pPr>
            <a:r>
              <a:rPr lang="en-US" sz="2400" b="1" dirty="0">
                <a:solidFill>
                  <a:srgbClr val="1C1C1C"/>
                </a:solidFill>
                <a:latin typeface="Arial" charset="0"/>
              </a:rPr>
              <a:t>No </a:t>
            </a:r>
            <a:r>
              <a:rPr lang="en-US" sz="2400" b="1" dirty="0" err="1">
                <a:solidFill>
                  <a:srgbClr val="1C1C1C"/>
                </a:solidFill>
                <a:latin typeface="Arial" charset="0"/>
              </a:rPr>
              <a:t>podemos</a:t>
            </a:r>
            <a:r>
              <a:rPr lang="en-US" sz="2400" b="1" dirty="0">
                <a:solidFill>
                  <a:srgbClr val="1C1C1C"/>
                </a:solidFill>
                <a:latin typeface="Arial" charset="0"/>
              </a:rPr>
              <a:t> </a:t>
            </a:r>
            <a:r>
              <a:rPr lang="en-US" sz="2400" b="1" dirty="0" err="1">
                <a:solidFill>
                  <a:srgbClr val="1C1C1C"/>
                </a:solidFill>
                <a:latin typeface="Arial" charset="0"/>
              </a:rPr>
              <a:t>decidir</a:t>
            </a:r>
            <a:r>
              <a:rPr lang="en-US" sz="2400" b="1" dirty="0">
                <a:solidFill>
                  <a:srgbClr val="1C1C1C"/>
                </a:solidFill>
                <a:latin typeface="Arial" charset="0"/>
              </a:rPr>
              <a:t> </a:t>
            </a:r>
            <a:r>
              <a:rPr lang="en-US" sz="2400" b="1" dirty="0" err="1">
                <a:solidFill>
                  <a:srgbClr val="1C1C1C"/>
                </a:solidFill>
                <a:latin typeface="Arial" charset="0"/>
              </a:rPr>
              <a:t>dónde</a:t>
            </a:r>
            <a:r>
              <a:rPr lang="en-US" sz="2400" b="1" dirty="0">
                <a:solidFill>
                  <a:srgbClr val="1C1C1C"/>
                </a:solidFill>
                <a:latin typeface="Arial" charset="0"/>
              </a:rPr>
              <a:t> </a:t>
            </a:r>
            <a:r>
              <a:rPr lang="en-US" sz="2400" b="1" dirty="0" err="1">
                <a:solidFill>
                  <a:srgbClr val="1C1C1C"/>
                </a:solidFill>
                <a:latin typeface="Arial" charset="0"/>
              </a:rPr>
              <a:t>nacer</a:t>
            </a:r>
            <a:r>
              <a:rPr lang="en-US" sz="2400" b="1" dirty="0">
                <a:solidFill>
                  <a:srgbClr val="1C1C1C"/>
                </a:solidFill>
                <a:latin typeface="Arial" charset="0"/>
              </a:rPr>
              <a:t>, </a:t>
            </a:r>
            <a:r>
              <a:rPr lang="en-US" sz="2400" b="1" dirty="0" err="1">
                <a:solidFill>
                  <a:srgbClr val="1C1C1C"/>
                </a:solidFill>
                <a:latin typeface="Arial" charset="0"/>
              </a:rPr>
              <a:t>pero</a:t>
            </a:r>
            <a:r>
              <a:rPr lang="en-US" sz="2400" b="1" dirty="0">
                <a:solidFill>
                  <a:srgbClr val="1C1C1C"/>
                </a:solidFill>
                <a:latin typeface="Arial" charset="0"/>
              </a:rPr>
              <a:t> </a:t>
            </a:r>
            <a:r>
              <a:rPr lang="en-US" sz="2400" b="1" dirty="0" err="1">
                <a:solidFill>
                  <a:srgbClr val="1C1C1C"/>
                </a:solidFill>
                <a:latin typeface="Arial" charset="0"/>
              </a:rPr>
              <a:t>sí</a:t>
            </a:r>
            <a:r>
              <a:rPr lang="en-US" sz="2400" b="1" dirty="0">
                <a:solidFill>
                  <a:srgbClr val="1C1C1C"/>
                </a:solidFill>
                <a:latin typeface="Arial" charset="0"/>
              </a:rPr>
              <a:t> </a:t>
            </a:r>
            <a:r>
              <a:rPr lang="en-US" sz="2400" b="1" dirty="0" err="1">
                <a:solidFill>
                  <a:srgbClr val="1C1C1C"/>
                </a:solidFill>
                <a:latin typeface="Arial" charset="0"/>
              </a:rPr>
              <a:t>dónde</a:t>
            </a:r>
            <a:r>
              <a:rPr lang="en-US" sz="2400" b="1" dirty="0">
                <a:solidFill>
                  <a:srgbClr val="1C1C1C"/>
                </a:solidFill>
                <a:latin typeface="Arial" charset="0"/>
              </a:rPr>
              <a:t> </a:t>
            </a:r>
          </a:p>
          <a:p>
            <a:pPr eaLnBrk="1" hangingPunct="1">
              <a:lnSpc>
                <a:spcPct val="90000"/>
              </a:lnSpc>
              <a:spcBef>
                <a:spcPct val="20000"/>
              </a:spcBef>
            </a:pPr>
            <a:r>
              <a:rPr lang="en-US" sz="2400" b="1" dirty="0" err="1">
                <a:solidFill>
                  <a:srgbClr val="1C1C1C"/>
                </a:solidFill>
                <a:latin typeface="Arial" charset="0"/>
              </a:rPr>
              <a:t>quisiéramos</a:t>
            </a:r>
            <a:r>
              <a:rPr lang="en-US" sz="2400" b="1" dirty="0">
                <a:solidFill>
                  <a:srgbClr val="1C1C1C"/>
                </a:solidFill>
                <a:latin typeface="Arial" charset="0"/>
              </a:rPr>
              <a:t> </a:t>
            </a:r>
            <a:r>
              <a:rPr lang="en-US" sz="2400" b="1" dirty="0" err="1">
                <a:solidFill>
                  <a:srgbClr val="1C1C1C"/>
                </a:solidFill>
                <a:latin typeface="Arial" charset="0"/>
              </a:rPr>
              <a:t>vivir</a:t>
            </a:r>
            <a:r>
              <a:rPr lang="en-US" sz="2400" b="1" dirty="0">
                <a:solidFill>
                  <a:srgbClr val="1C1C1C"/>
                </a:solidFill>
                <a:latin typeface="Arial" charset="0"/>
              </a:rPr>
              <a:t>, </a:t>
            </a:r>
            <a:r>
              <a:rPr lang="en-US" sz="2400" b="1" dirty="0" err="1">
                <a:solidFill>
                  <a:srgbClr val="1C1C1C"/>
                </a:solidFill>
                <a:latin typeface="Arial" charset="0"/>
              </a:rPr>
              <a:t>qué</a:t>
            </a:r>
            <a:r>
              <a:rPr lang="en-US" sz="2400" b="1" dirty="0">
                <a:solidFill>
                  <a:srgbClr val="1C1C1C"/>
                </a:solidFill>
                <a:latin typeface="Arial" charset="0"/>
              </a:rPr>
              <a:t> </a:t>
            </a:r>
            <a:r>
              <a:rPr lang="en-US" sz="2400" b="1" dirty="0" err="1" smtClean="0">
                <a:solidFill>
                  <a:srgbClr val="1C1C1C"/>
                </a:solidFill>
                <a:latin typeface="Arial" charset="0"/>
              </a:rPr>
              <a:t>quisiéramos</a:t>
            </a:r>
            <a:r>
              <a:rPr lang="en-US" sz="2400" b="1" dirty="0" smtClean="0">
                <a:solidFill>
                  <a:srgbClr val="1C1C1C"/>
                </a:solidFill>
                <a:latin typeface="Arial" charset="0"/>
              </a:rPr>
              <a:t> </a:t>
            </a:r>
            <a:r>
              <a:rPr lang="en-US" sz="2400" b="1" dirty="0" err="1">
                <a:solidFill>
                  <a:srgbClr val="1C1C1C"/>
                </a:solidFill>
                <a:latin typeface="Arial" charset="0"/>
              </a:rPr>
              <a:t>ser</a:t>
            </a:r>
            <a:r>
              <a:rPr lang="en-US" sz="2400" b="1" dirty="0">
                <a:solidFill>
                  <a:srgbClr val="1C1C1C"/>
                </a:solidFill>
                <a:latin typeface="Arial" charset="0"/>
              </a:rPr>
              <a:t> o </a:t>
            </a:r>
            <a:r>
              <a:rPr lang="en-US" sz="2400" b="1" dirty="0" err="1">
                <a:solidFill>
                  <a:srgbClr val="1C1C1C"/>
                </a:solidFill>
                <a:latin typeface="Arial" charset="0"/>
              </a:rPr>
              <a:t>hacer</a:t>
            </a:r>
            <a:r>
              <a:rPr lang="en-US" sz="2400" b="1" dirty="0">
                <a:solidFill>
                  <a:srgbClr val="1C1C1C"/>
                </a:solidFill>
                <a:latin typeface="Arial" charset="0"/>
              </a:rPr>
              <a:t>.</a:t>
            </a:r>
          </a:p>
          <a:p>
            <a:endParaRPr lang="en-US" dirty="0"/>
          </a:p>
        </p:txBody>
      </p:sp>
    </p:spTree>
    <p:extLst>
      <p:ext uri="{BB962C8B-B14F-4D97-AF65-F5344CB8AC3E}">
        <p14:creationId xmlns:p14="http://schemas.microsoft.com/office/powerpoint/2010/main" xmlns="" val="7402926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55"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1000" fill="hold"/>
                                        <p:tgtEl>
                                          <p:spTgt spid="5"/>
                                        </p:tgtEl>
                                        <p:attrNameLst>
                                          <p:attrName>ppt_w</p:attrName>
                                        </p:attrNameLst>
                                      </p:cBhvr>
                                      <p:tavLst>
                                        <p:tav tm="0">
                                          <p:val>
                                            <p:strVal val="#ppt_w*0.70"/>
                                          </p:val>
                                        </p:tav>
                                        <p:tav tm="100000">
                                          <p:val>
                                            <p:strVal val="#ppt_w"/>
                                          </p:val>
                                        </p:tav>
                                      </p:tavLst>
                                    </p:anim>
                                    <p:anim calcmode="lin" valueType="num">
                                      <p:cBhvr>
                                        <p:cTn id="11" dur="1000" fill="hold"/>
                                        <p:tgtEl>
                                          <p:spTgt spid="5"/>
                                        </p:tgtEl>
                                        <p:attrNameLst>
                                          <p:attrName>ppt_h</p:attrName>
                                        </p:attrNameLst>
                                      </p:cBhvr>
                                      <p:tavLst>
                                        <p:tav tm="0">
                                          <p:val>
                                            <p:strVal val="#ppt_h"/>
                                          </p:val>
                                        </p:tav>
                                        <p:tav tm="100000">
                                          <p:val>
                                            <p:strVal val="#ppt_h"/>
                                          </p:val>
                                        </p:tav>
                                      </p:tavLst>
                                    </p:anim>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dissolv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260648"/>
            <a:ext cx="8352928" cy="1323439"/>
          </a:xfrm>
          <a:prstGeom prst="rect">
            <a:avLst/>
          </a:prstGeom>
          <a:noFill/>
        </p:spPr>
        <p:txBody>
          <a:bodyPr wrap="square" rtlCol="0">
            <a:spAutoFit/>
          </a:bodyPr>
          <a:lstStyle/>
          <a:p>
            <a:pPr algn="ctr"/>
            <a:r>
              <a:rPr lang="es-PR" sz="4000" b="1" dirty="0">
                <a:effectLst>
                  <a:outerShdw blurRad="38100" dist="38100" dir="2700000" algn="tl">
                    <a:srgbClr val="000000">
                      <a:alpha val="43137"/>
                    </a:srgbClr>
                  </a:outerShdw>
                </a:effectLst>
              </a:rPr>
              <a:t>El ser humano es libre de optar por caminos ante sus dilemas</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5656" y="2564904"/>
            <a:ext cx="6376987" cy="3736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932289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260648"/>
            <a:ext cx="8352928" cy="707886"/>
          </a:xfrm>
          <a:prstGeom prst="rect">
            <a:avLst/>
          </a:prstGeom>
          <a:noFill/>
        </p:spPr>
        <p:txBody>
          <a:bodyPr wrap="square" rtlCol="0">
            <a:spAutoFit/>
          </a:bodyPr>
          <a:lstStyle/>
          <a:p>
            <a:pPr algn="ctr"/>
            <a:r>
              <a:rPr lang="en-US" sz="4000" b="1" dirty="0" smtClean="0">
                <a:effectLst>
                  <a:outerShdw blurRad="38100" dist="38100" dir="2700000" algn="tl">
                    <a:srgbClr val="000000">
                      <a:alpha val="43137"/>
                    </a:srgbClr>
                  </a:outerShdw>
                </a:effectLst>
              </a:rPr>
              <a:t>Se </a:t>
            </a:r>
            <a:r>
              <a:rPr lang="en-US" sz="4000" b="1" dirty="0" err="1" smtClean="0">
                <a:effectLst>
                  <a:outerShdw blurRad="38100" dist="38100" dir="2700000" algn="tl">
                    <a:srgbClr val="000000">
                      <a:alpha val="43137"/>
                    </a:srgbClr>
                  </a:outerShdw>
                </a:effectLst>
              </a:rPr>
              <a:t>delibera</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sobre</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aquello</a:t>
            </a:r>
            <a:r>
              <a:rPr lang="en-US" sz="4000" b="1" dirty="0" smtClean="0">
                <a:effectLst>
                  <a:outerShdw blurRad="38100" dist="38100" dir="2700000" algn="tl">
                    <a:srgbClr val="000000">
                      <a:alpha val="43137"/>
                    </a:srgbClr>
                  </a:outerShdw>
                </a:effectLst>
              </a:rPr>
              <a:t>…</a:t>
            </a:r>
            <a:endParaRPr lang="es-PR" sz="4000" b="1" dirty="0">
              <a:effectLst>
                <a:outerShdw blurRad="38100" dist="38100" dir="2700000" algn="tl">
                  <a:srgbClr val="000000">
                    <a:alpha val="43137"/>
                  </a:srgbClr>
                </a:outerShdw>
              </a:effectLst>
            </a:endParaRPr>
          </a:p>
        </p:txBody>
      </p:sp>
      <p:pic>
        <p:nvPicPr>
          <p:cNvPr id="11266" name="Picture 2" descr="C:\Users\Kosh\Desktop\imagesCA1V9A5G.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59832" y="1844824"/>
            <a:ext cx="3253779" cy="44646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Cloud Callout 1"/>
          <p:cNvSpPr/>
          <p:nvPr/>
        </p:nvSpPr>
        <p:spPr>
          <a:xfrm>
            <a:off x="6444208" y="2060848"/>
            <a:ext cx="2376264" cy="2016224"/>
          </a:xfrm>
          <a:prstGeom prst="cloudCallout">
            <a:avLst>
              <a:gd name="adj1" fmla="val -108092"/>
              <a:gd name="adj2" fmla="val -4301"/>
            </a:avLst>
          </a:prstGeom>
          <a:blipFill>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R"/>
          </a:p>
        </p:txBody>
      </p:sp>
      <p:sp>
        <p:nvSpPr>
          <p:cNvPr id="6" name="Cloud Callout 5"/>
          <p:cNvSpPr/>
          <p:nvPr/>
        </p:nvSpPr>
        <p:spPr>
          <a:xfrm>
            <a:off x="323528" y="1772816"/>
            <a:ext cx="2376264" cy="1800200"/>
          </a:xfrm>
          <a:prstGeom prst="cloudCallout">
            <a:avLst>
              <a:gd name="adj1" fmla="val 114120"/>
              <a:gd name="adj2" fmla="val 208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smtClean="0">
                <a:solidFill>
                  <a:srgbClr val="FF0000"/>
                </a:solidFill>
              </a:rPr>
              <a:t>?</a:t>
            </a:r>
            <a:endParaRPr lang="es-PR" sz="6600" b="1" dirty="0">
              <a:solidFill>
                <a:srgbClr val="FF0000"/>
              </a:solidFill>
            </a:endParaRPr>
          </a:p>
        </p:txBody>
      </p:sp>
      <p:sp>
        <p:nvSpPr>
          <p:cNvPr id="3" name="Rectangle 2"/>
          <p:cNvSpPr/>
          <p:nvPr/>
        </p:nvSpPr>
        <p:spPr>
          <a:xfrm>
            <a:off x="3528392" y="6300028"/>
            <a:ext cx="5868144" cy="369332"/>
          </a:xfrm>
          <a:prstGeom prst="rect">
            <a:avLst/>
          </a:prstGeom>
        </p:spPr>
        <p:txBody>
          <a:bodyPr wrap="square">
            <a:spAutoFit/>
          </a:bodyPr>
          <a:lstStyle/>
          <a:p>
            <a:r>
              <a:rPr lang="es-PR" sz="900" dirty="0"/>
              <a:t>http://es.123rf.com/photo_9937336_un-hombre-afroamericano-con-su-mano-sobre-su-barbilla-pensando-profundamente-algo-delante-de-un-fond.html</a:t>
            </a:r>
          </a:p>
        </p:txBody>
      </p:sp>
      <p:sp>
        <p:nvSpPr>
          <p:cNvPr id="5" name="Rectangle 4"/>
          <p:cNvSpPr/>
          <p:nvPr/>
        </p:nvSpPr>
        <p:spPr>
          <a:xfrm>
            <a:off x="3532864" y="6565994"/>
            <a:ext cx="4572000" cy="369332"/>
          </a:xfrm>
          <a:prstGeom prst="rect">
            <a:avLst/>
          </a:prstGeom>
        </p:spPr>
        <p:txBody>
          <a:bodyPr>
            <a:spAutoFit/>
          </a:bodyPr>
          <a:lstStyle/>
          <a:p>
            <a:r>
              <a:rPr lang="es-PR" sz="900" dirty="0"/>
              <a:t>http://medicina-esteticaybelleza.blogspot.com/2011/05/la-dieta-del-helado.html</a:t>
            </a:r>
          </a:p>
        </p:txBody>
      </p:sp>
    </p:spTree>
    <p:extLst>
      <p:ext uri="{BB962C8B-B14F-4D97-AF65-F5344CB8AC3E}">
        <p14:creationId xmlns:p14="http://schemas.microsoft.com/office/powerpoint/2010/main" xmlns="" val="3862045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548680"/>
            <a:ext cx="8352928" cy="646331"/>
          </a:xfrm>
          <a:prstGeom prst="rect">
            <a:avLst/>
          </a:prstGeom>
          <a:noFill/>
        </p:spPr>
        <p:txBody>
          <a:bodyPr wrap="square" rtlCol="0">
            <a:spAutoFit/>
          </a:bodyPr>
          <a:lstStyle/>
          <a:p>
            <a:r>
              <a:rPr lang="es-PR" sz="3600" b="1" dirty="0">
                <a:effectLst>
                  <a:outerShdw blurRad="38100" dist="38100" dir="2700000" algn="tl">
                    <a:srgbClr val="000000">
                      <a:alpha val="43137"/>
                    </a:srgbClr>
                  </a:outerShdw>
                </a:effectLst>
              </a:rPr>
              <a:t>La ética y la moral no son lo mismo </a:t>
            </a:r>
          </a:p>
        </p:txBody>
      </p:sp>
      <p:sp>
        <p:nvSpPr>
          <p:cNvPr id="3" name="Rectangle 3"/>
          <p:cNvSpPr txBox="1">
            <a:spLocks noChangeArrowheads="1"/>
          </p:cNvSpPr>
          <p:nvPr/>
        </p:nvSpPr>
        <p:spPr>
          <a:xfrm>
            <a:off x="152400" y="1608584"/>
            <a:ext cx="8686800" cy="16764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algn="ctr">
              <a:buFontTx/>
              <a:buNone/>
            </a:pPr>
            <a:r>
              <a:rPr lang="en-US" sz="2800" u="sng" dirty="0" smtClean="0">
                <a:solidFill>
                  <a:srgbClr val="FF0000"/>
                </a:solidFill>
                <a:effectLst>
                  <a:outerShdw blurRad="38100" dist="38100" dir="2700000" algn="tl">
                    <a:srgbClr val="000000"/>
                  </a:outerShdw>
                </a:effectLst>
              </a:rPr>
              <a:t>Moral</a:t>
            </a:r>
            <a:r>
              <a:rPr lang="en-US" sz="2800" dirty="0" smtClean="0">
                <a:solidFill>
                  <a:srgbClr val="1C1C1C"/>
                </a:solidFill>
              </a:rPr>
              <a:t>: </a:t>
            </a:r>
            <a:r>
              <a:rPr lang="en-US" sz="2800" dirty="0" err="1" smtClean="0">
                <a:solidFill>
                  <a:srgbClr val="1C1C1C"/>
                </a:solidFill>
              </a:rPr>
              <a:t>es</a:t>
            </a:r>
            <a:r>
              <a:rPr lang="en-US" sz="2800" dirty="0" smtClean="0">
                <a:solidFill>
                  <a:srgbClr val="1C1C1C"/>
                </a:solidFill>
              </a:rPr>
              <a:t> el </a:t>
            </a:r>
            <a:r>
              <a:rPr lang="en-US" sz="2800" dirty="0" err="1" smtClean="0">
                <a:solidFill>
                  <a:srgbClr val="1C1C1C"/>
                </a:solidFill>
              </a:rPr>
              <a:t>conjunto</a:t>
            </a:r>
            <a:r>
              <a:rPr lang="en-US" sz="2800" dirty="0" smtClean="0">
                <a:solidFill>
                  <a:srgbClr val="1C1C1C"/>
                </a:solidFill>
              </a:rPr>
              <a:t> de </a:t>
            </a:r>
            <a:r>
              <a:rPr lang="en-US" sz="2800" dirty="0" err="1" smtClean="0">
                <a:solidFill>
                  <a:srgbClr val="1C1C1C"/>
                </a:solidFill>
              </a:rPr>
              <a:t>comportamientos</a:t>
            </a:r>
            <a:r>
              <a:rPr lang="en-US" sz="2800" dirty="0" smtClean="0">
                <a:solidFill>
                  <a:srgbClr val="1C1C1C"/>
                </a:solidFill>
              </a:rPr>
              <a:t> y</a:t>
            </a:r>
          </a:p>
          <a:p>
            <a:pPr algn="ctr">
              <a:buFontTx/>
              <a:buNone/>
            </a:pPr>
            <a:r>
              <a:rPr lang="en-US" sz="2800" dirty="0" err="1" smtClean="0">
                <a:solidFill>
                  <a:srgbClr val="1C1C1C"/>
                </a:solidFill>
              </a:rPr>
              <a:t>normas</a:t>
            </a:r>
            <a:r>
              <a:rPr lang="en-US" sz="2800" dirty="0" smtClean="0">
                <a:solidFill>
                  <a:srgbClr val="1C1C1C"/>
                </a:solidFill>
              </a:rPr>
              <a:t> </a:t>
            </a:r>
            <a:r>
              <a:rPr lang="en-US" sz="2800" dirty="0" err="1" smtClean="0">
                <a:solidFill>
                  <a:srgbClr val="1C1C1C"/>
                </a:solidFill>
              </a:rPr>
              <a:t>que</a:t>
            </a:r>
            <a:r>
              <a:rPr lang="en-US" sz="2800" dirty="0" smtClean="0">
                <a:solidFill>
                  <a:srgbClr val="1C1C1C"/>
                </a:solidFill>
              </a:rPr>
              <a:t> </a:t>
            </a:r>
            <a:r>
              <a:rPr lang="en-US" sz="2800" dirty="0" err="1" smtClean="0">
                <a:solidFill>
                  <a:srgbClr val="1C1C1C"/>
                </a:solidFill>
              </a:rPr>
              <a:t>tú</a:t>
            </a:r>
            <a:r>
              <a:rPr lang="en-US" sz="2800" dirty="0" smtClean="0">
                <a:solidFill>
                  <a:srgbClr val="1C1C1C"/>
                </a:solidFill>
              </a:rPr>
              <a:t>, </a:t>
            </a:r>
            <a:r>
              <a:rPr lang="en-US" sz="2800" dirty="0" err="1" smtClean="0">
                <a:solidFill>
                  <a:srgbClr val="1C1C1C"/>
                </a:solidFill>
              </a:rPr>
              <a:t>yo</a:t>
            </a:r>
            <a:r>
              <a:rPr lang="en-US" sz="2800" dirty="0" smtClean="0">
                <a:solidFill>
                  <a:srgbClr val="1C1C1C"/>
                </a:solidFill>
              </a:rPr>
              <a:t> y </a:t>
            </a:r>
            <a:r>
              <a:rPr lang="en-US" sz="2800" dirty="0" err="1" smtClean="0">
                <a:solidFill>
                  <a:srgbClr val="1C1C1C"/>
                </a:solidFill>
              </a:rPr>
              <a:t>algunos</a:t>
            </a:r>
            <a:r>
              <a:rPr lang="en-US" sz="2800" dirty="0" smtClean="0">
                <a:solidFill>
                  <a:srgbClr val="1C1C1C"/>
                </a:solidFill>
              </a:rPr>
              <a:t> </a:t>
            </a:r>
            <a:r>
              <a:rPr lang="en-US" sz="2800" dirty="0" err="1" smtClean="0">
                <a:solidFill>
                  <a:srgbClr val="1C1C1C"/>
                </a:solidFill>
              </a:rPr>
              <a:t>quienes</a:t>
            </a:r>
            <a:r>
              <a:rPr lang="en-US" sz="2800" dirty="0" smtClean="0">
                <a:solidFill>
                  <a:srgbClr val="1C1C1C"/>
                </a:solidFill>
              </a:rPr>
              <a:t> </a:t>
            </a:r>
            <a:r>
              <a:rPr lang="en-US" sz="2800" dirty="0" err="1" smtClean="0">
                <a:solidFill>
                  <a:srgbClr val="1C1C1C"/>
                </a:solidFill>
              </a:rPr>
              <a:t>nos</a:t>
            </a:r>
            <a:endParaRPr lang="en-US" sz="2800" dirty="0" smtClean="0">
              <a:solidFill>
                <a:srgbClr val="1C1C1C"/>
              </a:solidFill>
            </a:endParaRPr>
          </a:p>
          <a:p>
            <a:pPr algn="ctr">
              <a:buFontTx/>
              <a:buNone/>
            </a:pPr>
            <a:r>
              <a:rPr lang="en-US" sz="2800" dirty="0" err="1" smtClean="0">
                <a:solidFill>
                  <a:srgbClr val="1C1C1C"/>
                </a:solidFill>
              </a:rPr>
              <a:t>rodean</a:t>
            </a:r>
            <a:r>
              <a:rPr lang="en-US" sz="2800" dirty="0" smtClean="0">
                <a:solidFill>
                  <a:srgbClr val="1C1C1C"/>
                </a:solidFill>
              </a:rPr>
              <a:t> </a:t>
            </a:r>
            <a:r>
              <a:rPr lang="en-US" sz="2800" dirty="0" err="1" smtClean="0">
                <a:solidFill>
                  <a:srgbClr val="1C1C1C"/>
                </a:solidFill>
              </a:rPr>
              <a:t>solemos</a:t>
            </a:r>
            <a:r>
              <a:rPr lang="en-US" sz="2800" dirty="0" smtClean="0">
                <a:solidFill>
                  <a:srgbClr val="1C1C1C"/>
                </a:solidFill>
              </a:rPr>
              <a:t> </a:t>
            </a:r>
            <a:r>
              <a:rPr lang="en-US" sz="2800" dirty="0" err="1" smtClean="0">
                <a:solidFill>
                  <a:srgbClr val="1C1C1C"/>
                </a:solidFill>
              </a:rPr>
              <a:t>aceptar</a:t>
            </a:r>
            <a:r>
              <a:rPr lang="en-US" sz="2800" dirty="0" smtClean="0">
                <a:solidFill>
                  <a:srgbClr val="1C1C1C"/>
                </a:solidFill>
              </a:rPr>
              <a:t> </a:t>
            </a:r>
            <a:r>
              <a:rPr lang="en-US" sz="2800" dirty="0" err="1" smtClean="0">
                <a:solidFill>
                  <a:srgbClr val="1C1C1C"/>
                </a:solidFill>
              </a:rPr>
              <a:t>como</a:t>
            </a:r>
            <a:r>
              <a:rPr lang="en-US" sz="2800" dirty="0" smtClean="0">
                <a:solidFill>
                  <a:srgbClr val="1C1C1C"/>
                </a:solidFill>
              </a:rPr>
              <a:t> </a:t>
            </a:r>
            <a:r>
              <a:rPr lang="en-US" sz="2800" dirty="0" err="1" smtClean="0">
                <a:solidFill>
                  <a:srgbClr val="1C1C1C"/>
                </a:solidFill>
              </a:rPr>
              <a:t>válidos</a:t>
            </a:r>
            <a:r>
              <a:rPr lang="en-US" sz="2800" dirty="0" smtClean="0">
                <a:solidFill>
                  <a:srgbClr val="1C1C1C"/>
                </a:solidFill>
              </a:rPr>
              <a:t>.</a:t>
            </a:r>
          </a:p>
          <a:p>
            <a:pPr algn="just">
              <a:buFontTx/>
              <a:buNone/>
            </a:pPr>
            <a:endParaRPr lang="en-US" sz="2800" dirty="0">
              <a:solidFill>
                <a:srgbClr val="1C1C1C"/>
              </a:solidFill>
            </a:endParaRPr>
          </a:p>
        </p:txBody>
      </p:sp>
      <p:grpSp>
        <p:nvGrpSpPr>
          <p:cNvPr id="5" name="Group 19"/>
          <p:cNvGrpSpPr>
            <a:grpSpLocks/>
          </p:cNvGrpSpPr>
          <p:nvPr/>
        </p:nvGrpSpPr>
        <p:grpSpPr bwMode="auto">
          <a:xfrm>
            <a:off x="304800" y="3200400"/>
            <a:ext cx="5745163" cy="3522663"/>
            <a:chOff x="192" y="2016"/>
            <a:chExt cx="3619" cy="2219"/>
          </a:xfrm>
        </p:grpSpPr>
        <p:pic>
          <p:nvPicPr>
            <p:cNvPr id="6" name="Picture 17" descr="pushkar_streets_and_cow"/>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20" y="2016"/>
              <a:ext cx="1566" cy="208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18"/>
            <p:cNvSpPr>
              <a:spLocks noChangeArrowheads="1"/>
            </p:cNvSpPr>
            <p:nvPr/>
          </p:nvSpPr>
          <p:spPr bwMode="auto">
            <a:xfrm>
              <a:off x="192" y="4080"/>
              <a:ext cx="3619" cy="1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000" dirty="0">
                  <a:solidFill>
                    <a:srgbClr val="1C1C1C"/>
                  </a:solidFill>
                </a:rPr>
                <a:t>http://easteatswest.typepad.com/east_eats_west/images/pushkar_streets_and_cow.JPG</a:t>
              </a:r>
            </a:p>
          </p:txBody>
        </p:sp>
      </p:grpSp>
      <p:pic>
        <p:nvPicPr>
          <p:cNvPr id="8" name="Picture 21" descr="tatoo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24400" y="3657600"/>
            <a:ext cx="3609975" cy="25527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22"/>
          <p:cNvSpPr>
            <a:spLocks noChangeArrowheads="1"/>
          </p:cNvSpPr>
          <p:nvPr/>
        </p:nvSpPr>
        <p:spPr bwMode="auto">
          <a:xfrm>
            <a:off x="5638800" y="6248400"/>
            <a:ext cx="2674130"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000" dirty="0">
                <a:solidFill>
                  <a:srgbClr val="1C1C1C"/>
                </a:solidFill>
              </a:rPr>
              <a:t>http://www.caption-this.com/tatoos.jpg</a:t>
            </a:r>
          </a:p>
        </p:txBody>
      </p:sp>
    </p:spTree>
    <p:extLst>
      <p:ext uri="{BB962C8B-B14F-4D97-AF65-F5344CB8AC3E}">
        <p14:creationId xmlns:p14="http://schemas.microsoft.com/office/powerpoint/2010/main" xmlns="" val="9932289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70"/>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5" descr="059738"/>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124200" y="3449216"/>
            <a:ext cx="2378075" cy="306705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AutoShape 16"/>
          <p:cNvSpPr>
            <a:spLocks noChangeArrowheads="1"/>
          </p:cNvSpPr>
          <p:nvPr/>
        </p:nvSpPr>
        <p:spPr bwMode="auto">
          <a:xfrm>
            <a:off x="2057400" y="4592216"/>
            <a:ext cx="1371600" cy="914400"/>
          </a:xfrm>
          <a:prstGeom prst="leftArrow">
            <a:avLst>
              <a:gd name="adj1" fmla="val 50000"/>
              <a:gd name="adj2" fmla="val 37500"/>
            </a:avLst>
          </a:prstGeom>
          <a:solidFill>
            <a:schemeClr val="tx2"/>
          </a:solidFill>
          <a:ln w="952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R"/>
          </a:p>
        </p:txBody>
      </p:sp>
      <p:sp>
        <p:nvSpPr>
          <p:cNvPr id="6" name="AutoShape 17"/>
          <p:cNvSpPr>
            <a:spLocks noChangeArrowheads="1"/>
          </p:cNvSpPr>
          <p:nvPr/>
        </p:nvSpPr>
        <p:spPr bwMode="auto">
          <a:xfrm>
            <a:off x="5508625" y="4614441"/>
            <a:ext cx="1371600" cy="882650"/>
          </a:xfrm>
          <a:prstGeom prst="rightArrow">
            <a:avLst>
              <a:gd name="adj1" fmla="val 50000"/>
              <a:gd name="adj2" fmla="val 38849"/>
            </a:avLst>
          </a:prstGeom>
          <a:solidFill>
            <a:srgbClr val="FFFFBD"/>
          </a:solidFill>
          <a:ln w="952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R"/>
          </a:p>
        </p:txBody>
      </p:sp>
      <p:sp>
        <p:nvSpPr>
          <p:cNvPr id="7" name="Rectangle 18"/>
          <p:cNvSpPr>
            <a:spLocks noChangeArrowheads="1"/>
          </p:cNvSpPr>
          <p:nvPr/>
        </p:nvSpPr>
        <p:spPr bwMode="auto">
          <a:xfrm>
            <a:off x="3209348" y="6497216"/>
            <a:ext cx="3528530"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900" dirty="0">
                <a:solidFill>
                  <a:srgbClr val="1C1C1C"/>
                </a:solidFill>
              </a:rPr>
              <a:t>http://www.hockeyplayer.com/artman/uploads/059738.jpg</a:t>
            </a:r>
          </a:p>
        </p:txBody>
      </p:sp>
      <p:sp>
        <p:nvSpPr>
          <p:cNvPr id="8" name="Text Box 19"/>
          <p:cNvSpPr txBox="1">
            <a:spLocks noChangeArrowheads="1"/>
          </p:cNvSpPr>
          <p:nvPr/>
        </p:nvSpPr>
        <p:spPr bwMode="auto">
          <a:xfrm>
            <a:off x="152400" y="1772816"/>
            <a:ext cx="8848725"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1" hangingPunct="1">
              <a:lnSpc>
                <a:spcPct val="90000"/>
              </a:lnSpc>
              <a:spcBef>
                <a:spcPct val="20000"/>
              </a:spcBef>
            </a:pPr>
            <a:r>
              <a:rPr lang="en-US" sz="2800" b="1" u="sng">
                <a:solidFill>
                  <a:srgbClr val="FF0000"/>
                </a:solidFill>
                <a:effectLst>
                  <a:outerShdw blurRad="38100" dist="38100" dir="2700000" algn="tl">
                    <a:srgbClr val="000000"/>
                  </a:outerShdw>
                </a:effectLst>
                <a:cs typeface="Tahoma" pitchFamily="34" charset="0"/>
              </a:rPr>
              <a:t>É</a:t>
            </a:r>
            <a:r>
              <a:rPr lang="en-US" sz="2800" b="1" u="sng">
                <a:solidFill>
                  <a:srgbClr val="FF0000"/>
                </a:solidFill>
                <a:effectLst>
                  <a:outerShdw blurRad="38100" dist="38100" dir="2700000" algn="tl">
                    <a:srgbClr val="000000"/>
                  </a:outerShdw>
                </a:effectLst>
              </a:rPr>
              <a:t>tica</a:t>
            </a:r>
            <a:r>
              <a:rPr lang="en-US" sz="2800" b="1">
                <a:solidFill>
                  <a:srgbClr val="1C1C1C"/>
                </a:solidFill>
              </a:rPr>
              <a:t>: Es la reflexión sobre porqué </a:t>
            </a:r>
          </a:p>
          <a:p>
            <a:pPr algn="ctr" eaLnBrk="1" hangingPunct="1">
              <a:lnSpc>
                <a:spcPct val="90000"/>
              </a:lnSpc>
              <a:spcBef>
                <a:spcPct val="20000"/>
              </a:spcBef>
            </a:pPr>
            <a:r>
              <a:rPr lang="en-US" sz="2800" b="1">
                <a:solidFill>
                  <a:srgbClr val="1C1C1C"/>
                </a:solidFill>
              </a:rPr>
              <a:t>consideramos acciones válidas (buenas o malas)</a:t>
            </a:r>
          </a:p>
          <a:p>
            <a:pPr algn="ctr"/>
            <a:r>
              <a:rPr lang="en-US" sz="2800" b="1" u="sng">
                <a:solidFill>
                  <a:srgbClr val="1C1C1C"/>
                </a:solidFill>
              </a:rPr>
              <a:t>(doble cauce: verdad y responsabilidad social)</a:t>
            </a:r>
          </a:p>
        </p:txBody>
      </p:sp>
      <p:sp>
        <p:nvSpPr>
          <p:cNvPr id="9" name="TextBox 8"/>
          <p:cNvSpPr txBox="1"/>
          <p:nvPr/>
        </p:nvSpPr>
        <p:spPr>
          <a:xfrm>
            <a:off x="544314" y="548680"/>
            <a:ext cx="8064896" cy="646331"/>
          </a:xfrm>
          <a:prstGeom prst="rect">
            <a:avLst/>
          </a:prstGeom>
          <a:noFill/>
        </p:spPr>
        <p:txBody>
          <a:bodyPr wrap="square" rtlCol="0">
            <a:spAutoFit/>
          </a:bodyPr>
          <a:lstStyle/>
          <a:p>
            <a:r>
              <a:rPr lang="es-PR" sz="3600" b="1" dirty="0">
                <a:effectLst>
                  <a:outerShdw blurRad="38100" dist="38100" dir="2700000" algn="tl">
                    <a:srgbClr val="000000">
                      <a:alpha val="43137"/>
                    </a:srgbClr>
                  </a:outerShdw>
                </a:effectLst>
              </a:rPr>
              <a:t>La ética y la moral no son lo mismo </a:t>
            </a:r>
          </a:p>
        </p:txBody>
      </p:sp>
    </p:spTree>
    <p:extLst>
      <p:ext uri="{BB962C8B-B14F-4D97-AF65-F5344CB8AC3E}">
        <p14:creationId xmlns:p14="http://schemas.microsoft.com/office/powerpoint/2010/main" xmlns="" val="9932289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strVal val="#ppt_w*0.70"/>
                                          </p:val>
                                        </p:tav>
                                        <p:tav tm="100000">
                                          <p:val>
                                            <p:strVal val="#ppt_w"/>
                                          </p:val>
                                        </p:tav>
                                      </p:tavLst>
                                    </p:anim>
                                    <p:anim calcmode="lin" valueType="num">
                                      <p:cBhvr>
                                        <p:cTn id="18" dur="1000" fill="hold"/>
                                        <p:tgtEl>
                                          <p:spTgt spid="5"/>
                                        </p:tgtEl>
                                        <p:attrNameLst>
                                          <p:attrName>ppt_h</p:attrName>
                                        </p:attrNameLst>
                                      </p:cBhvr>
                                      <p:tavLst>
                                        <p:tav tm="0">
                                          <p:val>
                                            <p:strVal val="#ppt_h"/>
                                          </p:val>
                                        </p:tav>
                                        <p:tav tm="100000">
                                          <p:val>
                                            <p:strVal val="#ppt_h"/>
                                          </p:val>
                                        </p:tav>
                                      </p:tavLst>
                                    </p:anim>
                                    <p:animEffect transition="in" filter="fade">
                                      <p:cBhvr>
                                        <p:cTn id="19" dur="1000"/>
                                        <p:tgtEl>
                                          <p:spTgt spid="5"/>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strVal val="#ppt_w*0.70"/>
                                          </p:val>
                                        </p:tav>
                                        <p:tav tm="100000">
                                          <p:val>
                                            <p:strVal val="#ppt_w"/>
                                          </p:val>
                                        </p:tav>
                                      </p:tavLst>
                                    </p:anim>
                                    <p:anim calcmode="lin" valueType="num">
                                      <p:cBhvr>
                                        <p:cTn id="23" dur="1000" fill="hold"/>
                                        <p:tgtEl>
                                          <p:spTgt spid="6"/>
                                        </p:tgtEl>
                                        <p:attrNameLst>
                                          <p:attrName>ppt_h</p:attrName>
                                        </p:attrNameLst>
                                      </p:cBhvr>
                                      <p:tavLst>
                                        <p:tav tm="0">
                                          <p:val>
                                            <p:strVal val="#ppt_h"/>
                                          </p:val>
                                        </p:tav>
                                        <p:tav tm="100000">
                                          <p:val>
                                            <p:strVal val="#ppt_h"/>
                                          </p:val>
                                        </p:tav>
                                      </p:tavLst>
                                    </p:anim>
                                    <p:animEffect transition="in" filter="fade">
                                      <p:cBhvr>
                                        <p:cTn id="2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3581400" y="2108200"/>
            <a:ext cx="2743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806950">
              <a:defRPr b="1">
                <a:solidFill>
                  <a:schemeClr val="tx1"/>
                </a:solidFill>
                <a:latin typeface="Toledo" pitchFamily="2" charset="0"/>
              </a:defRPr>
            </a:lvl1pPr>
            <a:lvl2pPr marL="742950" indent="-285750" defTabSz="4806950">
              <a:defRPr b="1">
                <a:solidFill>
                  <a:schemeClr val="tx1"/>
                </a:solidFill>
                <a:latin typeface="Toledo" pitchFamily="2" charset="0"/>
              </a:defRPr>
            </a:lvl2pPr>
            <a:lvl3pPr marL="1143000" indent="-228600" defTabSz="4806950">
              <a:defRPr b="1">
                <a:solidFill>
                  <a:schemeClr val="tx1"/>
                </a:solidFill>
                <a:latin typeface="Toledo" pitchFamily="2" charset="0"/>
              </a:defRPr>
            </a:lvl3pPr>
            <a:lvl4pPr marL="1600200" indent="-228600" defTabSz="4806950">
              <a:defRPr b="1">
                <a:solidFill>
                  <a:schemeClr val="tx1"/>
                </a:solidFill>
                <a:latin typeface="Toledo" pitchFamily="2" charset="0"/>
              </a:defRPr>
            </a:lvl4pPr>
            <a:lvl5pPr marL="2057400" indent="-228600" defTabSz="4806950">
              <a:defRPr b="1">
                <a:solidFill>
                  <a:schemeClr val="tx1"/>
                </a:solidFill>
                <a:latin typeface="Toledo" pitchFamily="2" charset="0"/>
              </a:defRPr>
            </a:lvl5pPr>
            <a:lvl6pPr marL="2514600" indent="-228600" defTabSz="4806950" eaLnBrk="0" fontAlgn="base" hangingPunct="0">
              <a:spcBef>
                <a:spcPct val="0"/>
              </a:spcBef>
              <a:spcAft>
                <a:spcPct val="0"/>
              </a:spcAft>
              <a:defRPr b="1">
                <a:solidFill>
                  <a:schemeClr val="tx1"/>
                </a:solidFill>
                <a:latin typeface="Toledo" pitchFamily="2" charset="0"/>
              </a:defRPr>
            </a:lvl6pPr>
            <a:lvl7pPr marL="2971800" indent="-228600" defTabSz="4806950" eaLnBrk="0" fontAlgn="base" hangingPunct="0">
              <a:spcBef>
                <a:spcPct val="0"/>
              </a:spcBef>
              <a:spcAft>
                <a:spcPct val="0"/>
              </a:spcAft>
              <a:defRPr b="1">
                <a:solidFill>
                  <a:schemeClr val="tx1"/>
                </a:solidFill>
                <a:latin typeface="Toledo" pitchFamily="2" charset="0"/>
              </a:defRPr>
            </a:lvl7pPr>
            <a:lvl8pPr marL="3429000" indent="-228600" defTabSz="4806950" eaLnBrk="0" fontAlgn="base" hangingPunct="0">
              <a:spcBef>
                <a:spcPct val="0"/>
              </a:spcBef>
              <a:spcAft>
                <a:spcPct val="0"/>
              </a:spcAft>
              <a:defRPr b="1">
                <a:solidFill>
                  <a:schemeClr val="tx1"/>
                </a:solidFill>
                <a:latin typeface="Toledo" pitchFamily="2" charset="0"/>
              </a:defRPr>
            </a:lvl8pPr>
            <a:lvl9pPr marL="3886200" indent="-228600" defTabSz="4806950" eaLnBrk="0" fontAlgn="base" hangingPunct="0">
              <a:spcBef>
                <a:spcPct val="0"/>
              </a:spcBef>
              <a:spcAft>
                <a:spcPct val="0"/>
              </a:spcAft>
              <a:defRPr b="1">
                <a:solidFill>
                  <a:schemeClr val="tx1"/>
                </a:solidFill>
                <a:latin typeface="Toledo" pitchFamily="2" charset="0"/>
              </a:defRPr>
            </a:lvl9pPr>
          </a:lstStyle>
          <a:p>
            <a:endParaRPr lang="es-PR" sz="2000">
              <a:latin typeface="Arial" charset="0"/>
            </a:endParaRPr>
          </a:p>
        </p:txBody>
      </p:sp>
      <p:pic>
        <p:nvPicPr>
          <p:cNvPr id="867331" name="Picture 3" descr="7_n06a_2_000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85900" y="130175"/>
            <a:ext cx="1638300" cy="1493838"/>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867332" name="Text Box 4"/>
          <p:cNvSpPr txBox="1">
            <a:spLocks noChangeArrowheads="1"/>
          </p:cNvSpPr>
          <p:nvPr/>
        </p:nvSpPr>
        <p:spPr bwMode="auto">
          <a:xfrm>
            <a:off x="1219200" y="1730375"/>
            <a:ext cx="2152650" cy="314325"/>
          </a:xfrm>
          <a:prstGeom prst="rect">
            <a:avLst/>
          </a:prstGeom>
          <a:noFill/>
          <a:ln w="9525">
            <a:solidFill>
              <a:srgbClr val="FF33CC"/>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b="1">
                <a:solidFill>
                  <a:schemeClr val="tx1"/>
                </a:solidFill>
                <a:latin typeface="Toledo" pitchFamily="2" charset="0"/>
              </a:defRPr>
            </a:lvl1pPr>
            <a:lvl2pPr marL="742950" indent="-285750">
              <a:defRPr b="1">
                <a:solidFill>
                  <a:schemeClr val="tx1"/>
                </a:solidFill>
                <a:latin typeface="Toledo" pitchFamily="2" charset="0"/>
              </a:defRPr>
            </a:lvl2pPr>
            <a:lvl3pPr marL="1143000" indent="-228600">
              <a:defRPr b="1">
                <a:solidFill>
                  <a:schemeClr val="tx1"/>
                </a:solidFill>
                <a:latin typeface="Toledo" pitchFamily="2" charset="0"/>
              </a:defRPr>
            </a:lvl3pPr>
            <a:lvl4pPr marL="1600200" indent="-228600">
              <a:defRPr b="1">
                <a:solidFill>
                  <a:schemeClr val="tx1"/>
                </a:solidFill>
                <a:latin typeface="Toledo" pitchFamily="2" charset="0"/>
              </a:defRPr>
            </a:lvl4pPr>
            <a:lvl5pPr marL="2057400" indent="-228600">
              <a:defRPr b="1">
                <a:solidFill>
                  <a:schemeClr val="tx1"/>
                </a:solidFill>
                <a:latin typeface="Toledo" pitchFamily="2" charset="0"/>
              </a:defRPr>
            </a:lvl5pPr>
            <a:lvl6pPr marL="2514600" indent="-228600" eaLnBrk="0" fontAlgn="base" hangingPunct="0">
              <a:spcBef>
                <a:spcPct val="0"/>
              </a:spcBef>
              <a:spcAft>
                <a:spcPct val="0"/>
              </a:spcAft>
              <a:defRPr b="1">
                <a:solidFill>
                  <a:schemeClr val="tx1"/>
                </a:solidFill>
                <a:latin typeface="Toledo" pitchFamily="2" charset="0"/>
              </a:defRPr>
            </a:lvl6pPr>
            <a:lvl7pPr marL="2971800" indent="-228600" eaLnBrk="0" fontAlgn="base" hangingPunct="0">
              <a:spcBef>
                <a:spcPct val="0"/>
              </a:spcBef>
              <a:spcAft>
                <a:spcPct val="0"/>
              </a:spcAft>
              <a:defRPr b="1">
                <a:solidFill>
                  <a:schemeClr val="tx1"/>
                </a:solidFill>
                <a:latin typeface="Toledo" pitchFamily="2" charset="0"/>
              </a:defRPr>
            </a:lvl7pPr>
            <a:lvl8pPr marL="3429000" indent="-228600" eaLnBrk="0" fontAlgn="base" hangingPunct="0">
              <a:spcBef>
                <a:spcPct val="0"/>
              </a:spcBef>
              <a:spcAft>
                <a:spcPct val="0"/>
              </a:spcAft>
              <a:defRPr b="1">
                <a:solidFill>
                  <a:schemeClr val="tx1"/>
                </a:solidFill>
                <a:latin typeface="Toledo" pitchFamily="2" charset="0"/>
              </a:defRPr>
            </a:lvl8pPr>
            <a:lvl9pPr marL="3886200" indent="-228600" eaLnBrk="0" fontAlgn="base" hangingPunct="0">
              <a:spcBef>
                <a:spcPct val="0"/>
              </a:spcBef>
              <a:spcAft>
                <a:spcPct val="0"/>
              </a:spcAft>
              <a:defRPr b="1">
                <a:solidFill>
                  <a:schemeClr val="tx1"/>
                </a:solidFill>
                <a:latin typeface="Toledo" pitchFamily="2" charset="0"/>
              </a:defRPr>
            </a:lvl9pPr>
          </a:lstStyle>
          <a:p>
            <a:r>
              <a:rPr lang="en-US" altLang="zh-CN" sz="1400">
                <a:latin typeface="Arial" charset="0"/>
                <a:ea typeface="宋体" pitchFamily="2" charset="-122"/>
              </a:rPr>
              <a:t>Function al Proteomics</a:t>
            </a:r>
          </a:p>
        </p:txBody>
      </p:sp>
      <p:sp>
        <p:nvSpPr>
          <p:cNvPr id="867333" name="Text Box 5"/>
          <p:cNvSpPr txBox="1">
            <a:spLocks noChangeArrowheads="1"/>
          </p:cNvSpPr>
          <p:nvPr/>
        </p:nvSpPr>
        <p:spPr bwMode="auto">
          <a:xfrm>
            <a:off x="7010400" y="4343400"/>
            <a:ext cx="1158875" cy="314325"/>
          </a:xfrm>
          <a:prstGeom prst="rect">
            <a:avLst/>
          </a:prstGeom>
          <a:noFill/>
          <a:ln w="9525">
            <a:solidFill>
              <a:srgbClr val="FF33CC"/>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b="1">
                <a:solidFill>
                  <a:schemeClr val="tx1"/>
                </a:solidFill>
                <a:latin typeface="Toledo" pitchFamily="2" charset="0"/>
              </a:defRPr>
            </a:lvl1pPr>
            <a:lvl2pPr marL="742950" indent="-285750">
              <a:defRPr b="1">
                <a:solidFill>
                  <a:schemeClr val="tx1"/>
                </a:solidFill>
                <a:latin typeface="Toledo" pitchFamily="2" charset="0"/>
              </a:defRPr>
            </a:lvl2pPr>
            <a:lvl3pPr marL="1143000" indent="-228600">
              <a:defRPr b="1">
                <a:solidFill>
                  <a:schemeClr val="tx1"/>
                </a:solidFill>
                <a:latin typeface="Toledo" pitchFamily="2" charset="0"/>
              </a:defRPr>
            </a:lvl3pPr>
            <a:lvl4pPr marL="1600200" indent="-228600">
              <a:defRPr b="1">
                <a:solidFill>
                  <a:schemeClr val="tx1"/>
                </a:solidFill>
                <a:latin typeface="Toledo" pitchFamily="2" charset="0"/>
              </a:defRPr>
            </a:lvl4pPr>
            <a:lvl5pPr marL="2057400" indent="-228600">
              <a:defRPr b="1">
                <a:solidFill>
                  <a:schemeClr val="tx1"/>
                </a:solidFill>
                <a:latin typeface="Toledo" pitchFamily="2" charset="0"/>
              </a:defRPr>
            </a:lvl5pPr>
            <a:lvl6pPr marL="2514600" indent="-228600" eaLnBrk="0" fontAlgn="base" hangingPunct="0">
              <a:spcBef>
                <a:spcPct val="0"/>
              </a:spcBef>
              <a:spcAft>
                <a:spcPct val="0"/>
              </a:spcAft>
              <a:defRPr b="1">
                <a:solidFill>
                  <a:schemeClr val="tx1"/>
                </a:solidFill>
                <a:latin typeface="Toledo" pitchFamily="2" charset="0"/>
              </a:defRPr>
            </a:lvl6pPr>
            <a:lvl7pPr marL="2971800" indent="-228600" eaLnBrk="0" fontAlgn="base" hangingPunct="0">
              <a:spcBef>
                <a:spcPct val="0"/>
              </a:spcBef>
              <a:spcAft>
                <a:spcPct val="0"/>
              </a:spcAft>
              <a:defRPr b="1">
                <a:solidFill>
                  <a:schemeClr val="tx1"/>
                </a:solidFill>
                <a:latin typeface="Toledo" pitchFamily="2" charset="0"/>
              </a:defRPr>
            </a:lvl7pPr>
            <a:lvl8pPr marL="3429000" indent="-228600" eaLnBrk="0" fontAlgn="base" hangingPunct="0">
              <a:spcBef>
                <a:spcPct val="0"/>
              </a:spcBef>
              <a:spcAft>
                <a:spcPct val="0"/>
              </a:spcAft>
              <a:defRPr b="1">
                <a:solidFill>
                  <a:schemeClr val="tx1"/>
                </a:solidFill>
                <a:latin typeface="Toledo" pitchFamily="2" charset="0"/>
              </a:defRPr>
            </a:lvl8pPr>
            <a:lvl9pPr marL="3886200" indent="-228600" eaLnBrk="0" fontAlgn="base" hangingPunct="0">
              <a:spcBef>
                <a:spcPct val="0"/>
              </a:spcBef>
              <a:spcAft>
                <a:spcPct val="0"/>
              </a:spcAft>
              <a:defRPr b="1">
                <a:solidFill>
                  <a:schemeClr val="tx1"/>
                </a:solidFill>
                <a:latin typeface="Toledo" pitchFamily="2" charset="0"/>
              </a:defRPr>
            </a:lvl9pPr>
          </a:lstStyle>
          <a:p>
            <a:r>
              <a:rPr lang="en-US" altLang="zh-CN" sz="1400">
                <a:latin typeface="Arial" charset="0"/>
                <a:ea typeface="宋体" pitchFamily="2" charset="-122"/>
              </a:rPr>
              <a:t>Biosensors</a:t>
            </a:r>
          </a:p>
        </p:txBody>
      </p:sp>
      <p:sp>
        <p:nvSpPr>
          <p:cNvPr id="867334" name="Text Box 6"/>
          <p:cNvSpPr txBox="1">
            <a:spLocks noChangeArrowheads="1"/>
          </p:cNvSpPr>
          <p:nvPr/>
        </p:nvSpPr>
        <p:spPr bwMode="auto">
          <a:xfrm>
            <a:off x="2174875" y="6550025"/>
            <a:ext cx="1906588" cy="314325"/>
          </a:xfrm>
          <a:prstGeom prst="rect">
            <a:avLst/>
          </a:prstGeom>
          <a:noFill/>
          <a:ln w="9525">
            <a:solidFill>
              <a:srgbClr val="FF33CC"/>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b="1">
                <a:solidFill>
                  <a:schemeClr val="tx1"/>
                </a:solidFill>
                <a:latin typeface="Toledo" pitchFamily="2" charset="0"/>
              </a:defRPr>
            </a:lvl1pPr>
            <a:lvl2pPr marL="742950" indent="-285750">
              <a:defRPr b="1">
                <a:solidFill>
                  <a:schemeClr val="tx1"/>
                </a:solidFill>
                <a:latin typeface="Toledo" pitchFamily="2" charset="0"/>
              </a:defRPr>
            </a:lvl2pPr>
            <a:lvl3pPr marL="1143000" indent="-228600">
              <a:defRPr b="1">
                <a:solidFill>
                  <a:schemeClr val="tx1"/>
                </a:solidFill>
                <a:latin typeface="Toledo" pitchFamily="2" charset="0"/>
              </a:defRPr>
            </a:lvl3pPr>
            <a:lvl4pPr marL="1600200" indent="-228600">
              <a:defRPr b="1">
                <a:solidFill>
                  <a:schemeClr val="tx1"/>
                </a:solidFill>
                <a:latin typeface="Toledo" pitchFamily="2" charset="0"/>
              </a:defRPr>
            </a:lvl4pPr>
            <a:lvl5pPr marL="2057400" indent="-228600">
              <a:defRPr b="1">
                <a:solidFill>
                  <a:schemeClr val="tx1"/>
                </a:solidFill>
                <a:latin typeface="Toledo" pitchFamily="2" charset="0"/>
              </a:defRPr>
            </a:lvl5pPr>
            <a:lvl6pPr marL="2514600" indent="-228600" eaLnBrk="0" fontAlgn="base" hangingPunct="0">
              <a:spcBef>
                <a:spcPct val="0"/>
              </a:spcBef>
              <a:spcAft>
                <a:spcPct val="0"/>
              </a:spcAft>
              <a:defRPr b="1">
                <a:solidFill>
                  <a:schemeClr val="tx1"/>
                </a:solidFill>
                <a:latin typeface="Toledo" pitchFamily="2" charset="0"/>
              </a:defRPr>
            </a:lvl6pPr>
            <a:lvl7pPr marL="2971800" indent="-228600" eaLnBrk="0" fontAlgn="base" hangingPunct="0">
              <a:spcBef>
                <a:spcPct val="0"/>
              </a:spcBef>
              <a:spcAft>
                <a:spcPct val="0"/>
              </a:spcAft>
              <a:defRPr b="1">
                <a:solidFill>
                  <a:schemeClr val="tx1"/>
                </a:solidFill>
                <a:latin typeface="Toledo" pitchFamily="2" charset="0"/>
              </a:defRPr>
            </a:lvl7pPr>
            <a:lvl8pPr marL="3429000" indent="-228600" eaLnBrk="0" fontAlgn="base" hangingPunct="0">
              <a:spcBef>
                <a:spcPct val="0"/>
              </a:spcBef>
              <a:spcAft>
                <a:spcPct val="0"/>
              </a:spcAft>
              <a:defRPr b="1">
                <a:solidFill>
                  <a:schemeClr val="tx1"/>
                </a:solidFill>
                <a:latin typeface="Toledo" pitchFamily="2" charset="0"/>
              </a:defRPr>
            </a:lvl8pPr>
            <a:lvl9pPr marL="3886200" indent="-228600" eaLnBrk="0" fontAlgn="base" hangingPunct="0">
              <a:spcBef>
                <a:spcPct val="0"/>
              </a:spcBef>
              <a:spcAft>
                <a:spcPct val="0"/>
              </a:spcAft>
              <a:defRPr b="1">
                <a:solidFill>
                  <a:schemeClr val="tx1"/>
                </a:solidFill>
                <a:latin typeface="Toledo" pitchFamily="2" charset="0"/>
              </a:defRPr>
            </a:lvl9pPr>
          </a:lstStyle>
          <a:p>
            <a:r>
              <a:rPr lang="en-US" altLang="zh-CN" sz="1400">
                <a:latin typeface="Arial" charset="0"/>
                <a:ea typeface="宋体" pitchFamily="2" charset="-122"/>
                <a:cs typeface="Times New Roman" pitchFamily="18" charset="0"/>
              </a:rPr>
              <a:t>Molecular taxonomy</a:t>
            </a:r>
          </a:p>
        </p:txBody>
      </p:sp>
      <p:sp>
        <p:nvSpPr>
          <p:cNvPr id="867335" name="Text Box 7"/>
          <p:cNvSpPr txBox="1">
            <a:spLocks noChangeArrowheads="1"/>
          </p:cNvSpPr>
          <p:nvPr/>
        </p:nvSpPr>
        <p:spPr bwMode="auto">
          <a:xfrm>
            <a:off x="6781800" y="1981200"/>
            <a:ext cx="1651000" cy="314325"/>
          </a:xfrm>
          <a:prstGeom prst="rect">
            <a:avLst/>
          </a:prstGeom>
          <a:noFill/>
          <a:ln w="9525">
            <a:solidFill>
              <a:srgbClr val="FF33CC"/>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b="1">
                <a:solidFill>
                  <a:schemeClr val="tx1"/>
                </a:solidFill>
                <a:latin typeface="Toledo" pitchFamily="2" charset="0"/>
              </a:defRPr>
            </a:lvl1pPr>
            <a:lvl2pPr marL="742950" indent="-285750">
              <a:defRPr b="1">
                <a:solidFill>
                  <a:schemeClr val="tx1"/>
                </a:solidFill>
                <a:latin typeface="Toledo" pitchFamily="2" charset="0"/>
              </a:defRPr>
            </a:lvl2pPr>
            <a:lvl3pPr marL="1143000" indent="-228600">
              <a:defRPr b="1">
                <a:solidFill>
                  <a:schemeClr val="tx1"/>
                </a:solidFill>
                <a:latin typeface="Toledo" pitchFamily="2" charset="0"/>
              </a:defRPr>
            </a:lvl3pPr>
            <a:lvl4pPr marL="1600200" indent="-228600">
              <a:defRPr b="1">
                <a:solidFill>
                  <a:schemeClr val="tx1"/>
                </a:solidFill>
                <a:latin typeface="Toledo" pitchFamily="2" charset="0"/>
              </a:defRPr>
            </a:lvl4pPr>
            <a:lvl5pPr marL="2057400" indent="-228600">
              <a:defRPr b="1">
                <a:solidFill>
                  <a:schemeClr val="tx1"/>
                </a:solidFill>
                <a:latin typeface="Toledo" pitchFamily="2" charset="0"/>
              </a:defRPr>
            </a:lvl5pPr>
            <a:lvl6pPr marL="2514600" indent="-228600" eaLnBrk="0" fontAlgn="base" hangingPunct="0">
              <a:spcBef>
                <a:spcPct val="0"/>
              </a:spcBef>
              <a:spcAft>
                <a:spcPct val="0"/>
              </a:spcAft>
              <a:defRPr b="1">
                <a:solidFill>
                  <a:schemeClr val="tx1"/>
                </a:solidFill>
                <a:latin typeface="Toledo" pitchFamily="2" charset="0"/>
              </a:defRPr>
            </a:lvl6pPr>
            <a:lvl7pPr marL="2971800" indent="-228600" eaLnBrk="0" fontAlgn="base" hangingPunct="0">
              <a:spcBef>
                <a:spcPct val="0"/>
              </a:spcBef>
              <a:spcAft>
                <a:spcPct val="0"/>
              </a:spcAft>
              <a:defRPr b="1">
                <a:solidFill>
                  <a:schemeClr val="tx1"/>
                </a:solidFill>
                <a:latin typeface="Toledo" pitchFamily="2" charset="0"/>
              </a:defRPr>
            </a:lvl7pPr>
            <a:lvl8pPr marL="3429000" indent="-228600" eaLnBrk="0" fontAlgn="base" hangingPunct="0">
              <a:spcBef>
                <a:spcPct val="0"/>
              </a:spcBef>
              <a:spcAft>
                <a:spcPct val="0"/>
              </a:spcAft>
              <a:defRPr b="1">
                <a:solidFill>
                  <a:schemeClr val="tx1"/>
                </a:solidFill>
                <a:latin typeface="Toledo" pitchFamily="2" charset="0"/>
              </a:defRPr>
            </a:lvl8pPr>
            <a:lvl9pPr marL="3886200" indent="-228600" eaLnBrk="0" fontAlgn="base" hangingPunct="0">
              <a:spcBef>
                <a:spcPct val="0"/>
              </a:spcBef>
              <a:spcAft>
                <a:spcPct val="0"/>
              </a:spcAft>
              <a:defRPr b="1">
                <a:solidFill>
                  <a:schemeClr val="tx1"/>
                </a:solidFill>
                <a:latin typeface="Toledo" pitchFamily="2" charset="0"/>
              </a:defRPr>
            </a:lvl9pPr>
          </a:lstStyle>
          <a:p>
            <a:r>
              <a:rPr lang="en-US" altLang="zh-CN" sz="1400">
                <a:latin typeface="Arial" charset="0"/>
                <a:ea typeface="宋体" pitchFamily="2" charset="-122"/>
              </a:rPr>
              <a:t>Geomicrobiolog</a:t>
            </a:r>
            <a:r>
              <a:rPr lang="en-US" altLang="zh-CN" sz="1400">
                <a:latin typeface="Arial" charset="0"/>
                <a:ea typeface="宋体" pitchFamily="2" charset="-122"/>
                <a:cs typeface="Times New Roman" pitchFamily="18" charset="0"/>
              </a:rPr>
              <a:t>y</a:t>
            </a:r>
          </a:p>
        </p:txBody>
      </p:sp>
      <p:sp>
        <p:nvSpPr>
          <p:cNvPr id="867336" name="Text Box 8"/>
          <p:cNvSpPr txBox="1">
            <a:spLocks noChangeArrowheads="1"/>
          </p:cNvSpPr>
          <p:nvPr/>
        </p:nvSpPr>
        <p:spPr bwMode="auto">
          <a:xfrm>
            <a:off x="5345113" y="6499225"/>
            <a:ext cx="1963737" cy="314325"/>
          </a:xfrm>
          <a:prstGeom prst="rect">
            <a:avLst/>
          </a:prstGeom>
          <a:noFill/>
          <a:ln w="9525">
            <a:solidFill>
              <a:srgbClr val="FF33CC"/>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b="1">
                <a:solidFill>
                  <a:schemeClr val="tx1"/>
                </a:solidFill>
                <a:latin typeface="Toledo" pitchFamily="2" charset="0"/>
              </a:defRPr>
            </a:lvl1pPr>
            <a:lvl2pPr marL="742950" indent="-285750">
              <a:defRPr b="1">
                <a:solidFill>
                  <a:schemeClr val="tx1"/>
                </a:solidFill>
                <a:latin typeface="Toledo" pitchFamily="2" charset="0"/>
              </a:defRPr>
            </a:lvl2pPr>
            <a:lvl3pPr marL="1143000" indent="-228600">
              <a:defRPr b="1">
                <a:solidFill>
                  <a:schemeClr val="tx1"/>
                </a:solidFill>
                <a:latin typeface="Toledo" pitchFamily="2" charset="0"/>
              </a:defRPr>
            </a:lvl3pPr>
            <a:lvl4pPr marL="1600200" indent="-228600">
              <a:defRPr b="1">
                <a:solidFill>
                  <a:schemeClr val="tx1"/>
                </a:solidFill>
                <a:latin typeface="Toledo" pitchFamily="2" charset="0"/>
              </a:defRPr>
            </a:lvl4pPr>
            <a:lvl5pPr marL="2057400" indent="-228600">
              <a:defRPr b="1">
                <a:solidFill>
                  <a:schemeClr val="tx1"/>
                </a:solidFill>
                <a:latin typeface="Toledo" pitchFamily="2" charset="0"/>
              </a:defRPr>
            </a:lvl5pPr>
            <a:lvl6pPr marL="2514600" indent="-228600" eaLnBrk="0" fontAlgn="base" hangingPunct="0">
              <a:spcBef>
                <a:spcPct val="0"/>
              </a:spcBef>
              <a:spcAft>
                <a:spcPct val="0"/>
              </a:spcAft>
              <a:defRPr b="1">
                <a:solidFill>
                  <a:schemeClr val="tx1"/>
                </a:solidFill>
                <a:latin typeface="Toledo" pitchFamily="2" charset="0"/>
              </a:defRPr>
            </a:lvl6pPr>
            <a:lvl7pPr marL="2971800" indent="-228600" eaLnBrk="0" fontAlgn="base" hangingPunct="0">
              <a:spcBef>
                <a:spcPct val="0"/>
              </a:spcBef>
              <a:spcAft>
                <a:spcPct val="0"/>
              </a:spcAft>
              <a:defRPr b="1">
                <a:solidFill>
                  <a:schemeClr val="tx1"/>
                </a:solidFill>
                <a:latin typeface="Toledo" pitchFamily="2" charset="0"/>
              </a:defRPr>
            </a:lvl7pPr>
            <a:lvl8pPr marL="3429000" indent="-228600" eaLnBrk="0" fontAlgn="base" hangingPunct="0">
              <a:spcBef>
                <a:spcPct val="0"/>
              </a:spcBef>
              <a:spcAft>
                <a:spcPct val="0"/>
              </a:spcAft>
              <a:defRPr b="1">
                <a:solidFill>
                  <a:schemeClr val="tx1"/>
                </a:solidFill>
                <a:latin typeface="Toledo" pitchFamily="2" charset="0"/>
              </a:defRPr>
            </a:lvl8pPr>
            <a:lvl9pPr marL="3886200" indent="-228600" eaLnBrk="0" fontAlgn="base" hangingPunct="0">
              <a:spcBef>
                <a:spcPct val="0"/>
              </a:spcBef>
              <a:spcAft>
                <a:spcPct val="0"/>
              </a:spcAft>
              <a:defRPr b="1">
                <a:solidFill>
                  <a:schemeClr val="tx1"/>
                </a:solidFill>
                <a:latin typeface="Toledo" pitchFamily="2" charset="0"/>
              </a:defRPr>
            </a:lvl9pPr>
          </a:lstStyle>
          <a:p>
            <a:r>
              <a:rPr lang="en-US" altLang="zh-CN" sz="1400">
                <a:latin typeface="Arial" charset="0"/>
                <a:ea typeface="宋体" pitchFamily="2" charset="-122"/>
                <a:cs typeface="Times New Roman" pitchFamily="18" charset="0"/>
              </a:rPr>
              <a:t>Functional genomics</a:t>
            </a:r>
          </a:p>
        </p:txBody>
      </p:sp>
      <p:sp>
        <p:nvSpPr>
          <p:cNvPr id="867337" name="Text Box 9"/>
          <p:cNvSpPr txBox="1">
            <a:spLocks noChangeArrowheads="1"/>
          </p:cNvSpPr>
          <p:nvPr/>
        </p:nvSpPr>
        <p:spPr bwMode="auto">
          <a:xfrm>
            <a:off x="609600" y="4200525"/>
            <a:ext cx="2146300" cy="314325"/>
          </a:xfrm>
          <a:prstGeom prst="rect">
            <a:avLst/>
          </a:prstGeom>
          <a:noFill/>
          <a:ln w="9525">
            <a:solidFill>
              <a:srgbClr val="FF33CC"/>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b="1">
                <a:solidFill>
                  <a:schemeClr val="tx1"/>
                </a:solidFill>
                <a:latin typeface="Toledo" pitchFamily="2" charset="0"/>
              </a:defRPr>
            </a:lvl1pPr>
            <a:lvl2pPr marL="742950" indent="-285750">
              <a:defRPr b="1">
                <a:solidFill>
                  <a:schemeClr val="tx1"/>
                </a:solidFill>
                <a:latin typeface="Toledo" pitchFamily="2" charset="0"/>
              </a:defRPr>
            </a:lvl2pPr>
            <a:lvl3pPr marL="1143000" indent="-228600">
              <a:defRPr b="1">
                <a:solidFill>
                  <a:schemeClr val="tx1"/>
                </a:solidFill>
                <a:latin typeface="Toledo" pitchFamily="2" charset="0"/>
              </a:defRPr>
            </a:lvl3pPr>
            <a:lvl4pPr marL="1600200" indent="-228600">
              <a:defRPr b="1">
                <a:solidFill>
                  <a:schemeClr val="tx1"/>
                </a:solidFill>
                <a:latin typeface="Toledo" pitchFamily="2" charset="0"/>
              </a:defRPr>
            </a:lvl4pPr>
            <a:lvl5pPr marL="2057400" indent="-228600">
              <a:defRPr b="1">
                <a:solidFill>
                  <a:schemeClr val="tx1"/>
                </a:solidFill>
                <a:latin typeface="Toledo" pitchFamily="2" charset="0"/>
              </a:defRPr>
            </a:lvl5pPr>
            <a:lvl6pPr marL="2514600" indent="-228600" eaLnBrk="0" fontAlgn="base" hangingPunct="0">
              <a:spcBef>
                <a:spcPct val="0"/>
              </a:spcBef>
              <a:spcAft>
                <a:spcPct val="0"/>
              </a:spcAft>
              <a:defRPr b="1">
                <a:solidFill>
                  <a:schemeClr val="tx1"/>
                </a:solidFill>
                <a:latin typeface="Toledo" pitchFamily="2" charset="0"/>
              </a:defRPr>
            </a:lvl6pPr>
            <a:lvl7pPr marL="2971800" indent="-228600" eaLnBrk="0" fontAlgn="base" hangingPunct="0">
              <a:spcBef>
                <a:spcPct val="0"/>
              </a:spcBef>
              <a:spcAft>
                <a:spcPct val="0"/>
              </a:spcAft>
              <a:defRPr b="1">
                <a:solidFill>
                  <a:schemeClr val="tx1"/>
                </a:solidFill>
                <a:latin typeface="Toledo" pitchFamily="2" charset="0"/>
              </a:defRPr>
            </a:lvl7pPr>
            <a:lvl8pPr marL="3429000" indent="-228600" eaLnBrk="0" fontAlgn="base" hangingPunct="0">
              <a:spcBef>
                <a:spcPct val="0"/>
              </a:spcBef>
              <a:spcAft>
                <a:spcPct val="0"/>
              </a:spcAft>
              <a:defRPr b="1">
                <a:solidFill>
                  <a:schemeClr val="tx1"/>
                </a:solidFill>
                <a:latin typeface="Toledo" pitchFamily="2" charset="0"/>
              </a:defRPr>
            </a:lvl8pPr>
            <a:lvl9pPr marL="3886200" indent="-228600" eaLnBrk="0" fontAlgn="base" hangingPunct="0">
              <a:spcBef>
                <a:spcPct val="0"/>
              </a:spcBef>
              <a:spcAft>
                <a:spcPct val="0"/>
              </a:spcAft>
              <a:defRPr b="1">
                <a:solidFill>
                  <a:schemeClr val="tx1"/>
                </a:solidFill>
                <a:latin typeface="Toledo" pitchFamily="2" charset="0"/>
              </a:defRPr>
            </a:lvl9pPr>
          </a:lstStyle>
          <a:p>
            <a:r>
              <a:rPr lang="en-US" altLang="zh-CN" sz="1400">
                <a:latin typeface="Arial" charset="0"/>
                <a:ea typeface="宋体" pitchFamily="2" charset="-122"/>
              </a:rPr>
              <a:t>PNSP-Systems biology</a:t>
            </a:r>
            <a:endParaRPr lang="en-US" altLang="zh-CN" sz="1400">
              <a:latin typeface="Arial" charset="0"/>
              <a:ea typeface="宋体" pitchFamily="2" charset="-122"/>
              <a:cs typeface="Times New Roman" pitchFamily="18" charset="0"/>
            </a:endParaRPr>
          </a:p>
        </p:txBody>
      </p:sp>
      <p:graphicFrame>
        <p:nvGraphicFramePr>
          <p:cNvPr id="867338" name="Object 2"/>
          <p:cNvGraphicFramePr>
            <a:graphicFrameLocks noChangeAspect="1"/>
          </p:cNvGraphicFramePr>
          <p:nvPr/>
        </p:nvGraphicFramePr>
        <p:xfrm>
          <a:off x="1981200" y="4757738"/>
          <a:ext cx="2038350" cy="1716087"/>
        </p:xfrm>
        <a:graphic>
          <a:graphicData uri="http://schemas.openxmlformats.org/presentationml/2006/ole">
            <p:oleObj spid="_x0000_s10298" name="Photo Editor Photo" r:id="rId4" imgW="2400508" imgH="2019048" progId="">
              <p:embed/>
            </p:oleObj>
          </a:graphicData>
        </a:graphic>
      </p:graphicFrame>
      <p:graphicFrame>
        <p:nvGraphicFramePr>
          <p:cNvPr id="867339" name="Object 3"/>
          <p:cNvGraphicFramePr>
            <a:graphicFrameLocks noChangeAspect="1"/>
          </p:cNvGraphicFramePr>
          <p:nvPr/>
        </p:nvGraphicFramePr>
        <p:xfrm>
          <a:off x="533400" y="2514600"/>
          <a:ext cx="2100263" cy="1579563"/>
        </p:xfrm>
        <a:graphic>
          <a:graphicData uri="http://schemas.openxmlformats.org/presentationml/2006/ole">
            <p:oleObj spid="_x0000_s10299" name="Photo Editor Photo" r:id="rId5" imgW="2521905" imgH="1897544" progId="">
              <p:embed/>
            </p:oleObj>
          </a:graphicData>
        </a:graphic>
      </p:graphicFrame>
      <p:graphicFrame>
        <p:nvGraphicFramePr>
          <p:cNvPr id="867340" name="Object 4"/>
          <p:cNvGraphicFramePr>
            <a:graphicFrameLocks noChangeAspect="1"/>
          </p:cNvGraphicFramePr>
          <p:nvPr/>
        </p:nvGraphicFramePr>
        <p:xfrm>
          <a:off x="6553200" y="2590800"/>
          <a:ext cx="1905000" cy="1657350"/>
        </p:xfrm>
        <a:graphic>
          <a:graphicData uri="http://schemas.openxmlformats.org/presentationml/2006/ole">
            <p:oleObj spid="_x0000_s10300" name="Photo Editor Photo" r:id="rId6" imgW="2118095" imgH="1843810" progId="">
              <p:embed/>
            </p:oleObj>
          </a:graphicData>
        </a:graphic>
      </p:graphicFrame>
      <p:graphicFrame>
        <p:nvGraphicFramePr>
          <p:cNvPr id="867341" name="Object 5"/>
          <p:cNvGraphicFramePr>
            <a:graphicFrameLocks noChangeAspect="1"/>
          </p:cNvGraphicFramePr>
          <p:nvPr/>
        </p:nvGraphicFramePr>
        <p:xfrm>
          <a:off x="3810000" y="2514600"/>
          <a:ext cx="1890713" cy="1905000"/>
        </p:xfrm>
        <a:graphic>
          <a:graphicData uri="http://schemas.openxmlformats.org/presentationml/2006/ole">
            <p:oleObj spid="_x0000_s10301" name="Photo Editor Photo" r:id="rId7" imgW="1897544" imgH="1912786" progId="">
              <p:embed/>
            </p:oleObj>
          </a:graphicData>
        </a:graphic>
      </p:graphicFrame>
      <p:pic>
        <p:nvPicPr>
          <p:cNvPr id="867342" name="Picture 14" descr="rui taller 6"/>
          <p:cNvPicPr>
            <a:picLocks noChangeAspect="1" noChangeArrowheads="1"/>
          </p:cNvPicPr>
          <p:nvPr/>
        </p:nvPicPr>
        <p:blipFill>
          <a:blip r:embed="rId8" cstate="print">
            <a:extLst>
              <a:ext uri="{28A0092B-C50C-407E-A947-70E740481C1C}">
                <a14:useLocalDpi xmlns:a14="http://schemas.microsoft.com/office/drawing/2010/main" xmlns="" val="0"/>
              </a:ext>
            </a:extLst>
          </a:blip>
          <a:srcRect t="2824" b="4520"/>
          <a:stretch>
            <a:fillRect/>
          </a:stretch>
        </p:blipFill>
        <p:spPr bwMode="auto">
          <a:xfrm>
            <a:off x="6553200" y="228600"/>
            <a:ext cx="1981200" cy="160020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867343" name="Picture 15"/>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5410200" y="4779963"/>
            <a:ext cx="1828800" cy="160020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867344" name="Picture 16"/>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017963" y="152400"/>
            <a:ext cx="1468437" cy="1754188"/>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867345" name="Text Box 17"/>
          <p:cNvSpPr txBox="1">
            <a:spLocks noChangeArrowheads="1"/>
          </p:cNvSpPr>
          <p:nvPr/>
        </p:nvSpPr>
        <p:spPr bwMode="auto">
          <a:xfrm>
            <a:off x="4038600" y="1981200"/>
            <a:ext cx="1492250" cy="314325"/>
          </a:xfrm>
          <a:prstGeom prst="rect">
            <a:avLst/>
          </a:prstGeom>
          <a:noFill/>
          <a:ln w="9525">
            <a:solidFill>
              <a:srgbClr val="FF33CC"/>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defRPr b="1">
                <a:solidFill>
                  <a:schemeClr val="tx1"/>
                </a:solidFill>
                <a:latin typeface="Toledo" pitchFamily="2" charset="0"/>
              </a:defRPr>
            </a:lvl1pPr>
            <a:lvl2pPr marL="742950" indent="-285750">
              <a:defRPr b="1">
                <a:solidFill>
                  <a:schemeClr val="tx1"/>
                </a:solidFill>
                <a:latin typeface="Toledo" pitchFamily="2" charset="0"/>
              </a:defRPr>
            </a:lvl2pPr>
            <a:lvl3pPr marL="1143000" indent="-228600">
              <a:defRPr b="1">
                <a:solidFill>
                  <a:schemeClr val="tx1"/>
                </a:solidFill>
                <a:latin typeface="Toledo" pitchFamily="2" charset="0"/>
              </a:defRPr>
            </a:lvl3pPr>
            <a:lvl4pPr marL="1600200" indent="-228600">
              <a:defRPr b="1">
                <a:solidFill>
                  <a:schemeClr val="tx1"/>
                </a:solidFill>
                <a:latin typeface="Toledo" pitchFamily="2" charset="0"/>
              </a:defRPr>
            </a:lvl4pPr>
            <a:lvl5pPr marL="2057400" indent="-228600">
              <a:defRPr b="1">
                <a:solidFill>
                  <a:schemeClr val="tx1"/>
                </a:solidFill>
                <a:latin typeface="Toledo" pitchFamily="2" charset="0"/>
              </a:defRPr>
            </a:lvl5pPr>
            <a:lvl6pPr marL="2514600" indent="-228600" eaLnBrk="0" fontAlgn="base" hangingPunct="0">
              <a:spcBef>
                <a:spcPct val="0"/>
              </a:spcBef>
              <a:spcAft>
                <a:spcPct val="0"/>
              </a:spcAft>
              <a:defRPr b="1">
                <a:solidFill>
                  <a:schemeClr val="tx1"/>
                </a:solidFill>
                <a:latin typeface="Toledo" pitchFamily="2" charset="0"/>
              </a:defRPr>
            </a:lvl6pPr>
            <a:lvl7pPr marL="2971800" indent="-228600" eaLnBrk="0" fontAlgn="base" hangingPunct="0">
              <a:spcBef>
                <a:spcPct val="0"/>
              </a:spcBef>
              <a:spcAft>
                <a:spcPct val="0"/>
              </a:spcAft>
              <a:defRPr b="1">
                <a:solidFill>
                  <a:schemeClr val="tx1"/>
                </a:solidFill>
                <a:latin typeface="Toledo" pitchFamily="2" charset="0"/>
              </a:defRPr>
            </a:lvl7pPr>
            <a:lvl8pPr marL="3429000" indent="-228600" eaLnBrk="0" fontAlgn="base" hangingPunct="0">
              <a:spcBef>
                <a:spcPct val="0"/>
              </a:spcBef>
              <a:spcAft>
                <a:spcPct val="0"/>
              </a:spcAft>
              <a:defRPr b="1">
                <a:solidFill>
                  <a:schemeClr val="tx1"/>
                </a:solidFill>
                <a:latin typeface="Toledo" pitchFamily="2" charset="0"/>
              </a:defRPr>
            </a:lvl8pPr>
            <a:lvl9pPr marL="3886200" indent="-228600" eaLnBrk="0" fontAlgn="base" hangingPunct="0">
              <a:spcBef>
                <a:spcPct val="0"/>
              </a:spcBef>
              <a:spcAft>
                <a:spcPct val="0"/>
              </a:spcAft>
              <a:defRPr b="1">
                <a:solidFill>
                  <a:schemeClr val="tx1"/>
                </a:solidFill>
                <a:latin typeface="Toledo" pitchFamily="2" charset="0"/>
              </a:defRPr>
            </a:lvl9pPr>
          </a:lstStyle>
          <a:p>
            <a:r>
              <a:rPr lang="en-US" altLang="zh-CN" sz="1400">
                <a:latin typeface="Arial" charset="0"/>
                <a:ea typeface="宋体" pitchFamily="2" charset="-122"/>
                <a:cs typeface="Times New Roman" pitchFamily="18" charset="0"/>
              </a:rPr>
              <a:t>Molecular tools</a:t>
            </a:r>
          </a:p>
        </p:txBody>
      </p:sp>
    </p:spTree>
    <p:extLst>
      <p:ext uri="{BB962C8B-B14F-4D97-AF65-F5344CB8AC3E}">
        <p14:creationId xmlns:p14="http://schemas.microsoft.com/office/powerpoint/2010/main" xmlns="" val="382405326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867341"/>
                                        </p:tgtEl>
                                        <p:attrNameLst>
                                          <p:attrName>style.visibility</p:attrName>
                                        </p:attrNameLst>
                                      </p:cBhvr>
                                      <p:to>
                                        <p:strVal val="visible"/>
                                      </p:to>
                                    </p:set>
                                    <p:anim calcmode="lin" valueType="num">
                                      <p:cBhvr>
                                        <p:cTn id="7" dur="500" fill="hold"/>
                                        <p:tgtEl>
                                          <p:spTgt spid="867341"/>
                                        </p:tgtEl>
                                        <p:attrNameLst>
                                          <p:attrName>ppt_w</p:attrName>
                                        </p:attrNameLst>
                                      </p:cBhvr>
                                      <p:tavLst>
                                        <p:tav tm="0">
                                          <p:val>
                                            <p:fltVal val="0"/>
                                          </p:val>
                                        </p:tav>
                                        <p:tav tm="100000">
                                          <p:val>
                                            <p:strVal val="#ppt_w"/>
                                          </p:val>
                                        </p:tav>
                                      </p:tavLst>
                                    </p:anim>
                                    <p:anim calcmode="lin" valueType="num">
                                      <p:cBhvr>
                                        <p:cTn id="8" dur="500" fill="hold"/>
                                        <p:tgtEl>
                                          <p:spTgt spid="867341"/>
                                        </p:tgtEl>
                                        <p:attrNameLst>
                                          <p:attrName>ppt_h</p:attrName>
                                        </p:attrNameLst>
                                      </p:cBhvr>
                                      <p:tavLst>
                                        <p:tav tm="0">
                                          <p:val>
                                            <p:fltVal val="0"/>
                                          </p:val>
                                        </p:tav>
                                        <p:tav tm="100000">
                                          <p:val>
                                            <p:strVal val="#ppt_h"/>
                                          </p:val>
                                        </p:tav>
                                      </p:tavLst>
                                    </p:anim>
                                    <p:animEffect transition="in" filter="fade">
                                      <p:cBhvr>
                                        <p:cTn id="9" dur="500"/>
                                        <p:tgtEl>
                                          <p:spTgt spid="86734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12" fill="hold" nodeType="clickEffect">
                                  <p:stCondLst>
                                    <p:cond delay="0"/>
                                  </p:stCondLst>
                                  <p:childTnLst>
                                    <p:set>
                                      <p:cBhvr>
                                        <p:cTn id="13" dur="1" fill="hold">
                                          <p:stCondLst>
                                            <p:cond delay="0"/>
                                          </p:stCondLst>
                                        </p:cTn>
                                        <p:tgtEl>
                                          <p:spTgt spid="867338"/>
                                        </p:tgtEl>
                                        <p:attrNameLst>
                                          <p:attrName>style.visibility</p:attrName>
                                        </p:attrNameLst>
                                      </p:cBhvr>
                                      <p:to>
                                        <p:strVal val="visible"/>
                                      </p:to>
                                    </p:set>
                                    <p:anim calcmode="lin" valueType="num">
                                      <p:cBhvr additive="base">
                                        <p:cTn id="14" dur="500" fill="hold"/>
                                        <p:tgtEl>
                                          <p:spTgt spid="867338"/>
                                        </p:tgtEl>
                                        <p:attrNameLst>
                                          <p:attrName>ppt_x</p:attrName>
                                        </p:attrNameLst>
                                      </p:cBhvr>
                                      <p:tavLst>
                                        <p:tav tm="0">
                                          <p:val>
                                            <p:strVal val="0-#ppt_w/2"/>
                                          </p:val>
                                        </p:tav>
                                        <p:tav tm="100000">
                                          <p:val>
                                            <p:strVal val="#ppt_x"/>
                                          </p:val>
                                        </p:tav>
                                      </p:tavLst>
                                    </p:anim>
                                    <p:anim calcmode="lin" valueType="num">
                                      <p:cBhvr additive="base">
                                        <p:cTn id="15" dur="500" fill="hold"/>
                                        <p:tgtEl>
                                          <p:spTgt spid="867338"/>
                                        </p:tgtEl>
                                        <p:attrNameLst>
                                          <p:attrName>ppt_y</p:attrName>
                                        </p:attrNameLst>
                                      </p:cBhvr>
                                      <p:tavLst>
                                        <p:tav tm="0">
                                          <p:val>
                                            <p:strVal val="1+#ppt_h/2"/>
                                          </p:val>
                                        </p:tav>
                                        <p:tav tm="100000">
                                          <p:val>
                                            <p:strVal val="#ppt_y"/>
                                          </p:val>
                                        </p:tav>
                                      </p:tavLst>
                                    </p:anim>
                                  </p:childTnLst>
                                </p:cTn>
                              </p:par>
                              <p:par>
                                <p:cTn id="16" presetID="9" presetClass="entr" presetSubtype="0" fill="hold" grpId="0" nodeType="withEffect">
                                  <p:stCondLst>
                                    <p:cond delay="0"/>
                                  </p:stCondLst>
                                  <p:childTnLst>
                                    <p:set>
                                      <p:cBhvr>
                                        <p:cTn id="17" dur="1" fill="hold">
                                          <p:stCondLst>
                                            <p:cond delay="0"/>
                                          </p:stCondLst>
                                        </p:cTn>
                                        <p:tgtEl>
                                          <p:spTgt spid="867334"/>
                                        </p:tgtEl>
                                        <p:attrNameLst>
                                          <p:attrName>style.visibility</p:attrName>
                                        </p:attrNameLst>
                                      </p:cBhvr>
                                      <p:to>
                                        <p:strVal val="visible"/>
                                      </p:to>
                                    </p:set>
                                    <p:animEffect transition="in" filter="dissolve">
                                      <p:cBhvr>
                                        <p:cTn id="18" dur="500"/>
                                        <p:tgtEl>
                                          <p:spTgt spid="867334"/>
                                        </p:tgtEl>
                                      </p:cBhvr>
                                    </p:animEffect>
                                  </p:childTnLst>
                                </p:cTn>
                              </p:par>
                              <p:par>
                                <p:cTn id="19" presetID="2" presetClass="entr" presetSubtype="6" fill="hold" nodeType="withEffect">
                                  <p:stCondLst>
                                    <p:cond delay="0"/>
                                  </p:stCondLst>
                                  <p:childTnLst>
                                    <p:set>
                                      <p:cBhvr>
                                        <p:cTn id="20" dur="1" fill="hold">
                                          <p:stCondLst>
                                            <p:cond delay="0"/>
                                          </p:stCondLst>
                                        </p:cTn>
                                        <p:tgtEl>
                                          <p:spTgt spid="867340"/>
                                        </p:tgtEl>
                                        <p:attrNameLst>
                                          <p:attrName>style.visibility</p:attrName>
                                        </p:attrNameLst>
                                      </p:cBhvr>
                                      <p:to>
                                        <p:strVal val="visible"/>
                                      </p:to>
                                    </p:set>
                                    <p:anim calcmode="lin" valueType="num">
                                      <p:cBhvr additive="base">
                                        <p:cTn id="21" dur="500" fill="hold"/>
                                        <p:tgtEl>
                                          <p:spTgt spid="867340"/>
                                        </p:tgtEl>
                                        <p:attrNameLst>
                                          <p:attrName>ppt_x</p:attrName>
                                        </p:attrNameLst>
                                      </p:cBhvr>
                                      <p:tavLst>
                                        <p:tav tm="0">
                                          <p:val>
                                            <p:strVal val="1+#ppt_w/2"/>
                                          </p:val>
                                        </p:tav>
                                        <p:tav tm="100000">
                                          <p:val>
                                            <p:strVal val="#ppt_x"/>
                                          </p:val>
                                        </p:tav>
                                      </p:tavLst>
                                    </p:anim>
                                    <p:anim calcmode="lin" valueType="num">
                                      <p:cBhvr additive="base">
                                        <p:cTn id="22" dur="500" fill="hold"/>
                                        <p:tgtEl>
                                          <p:spTgt spid="867340"/>
                                        </p:tgtEl>
                                        <p:attrNameLst>
                                          <p:attrName>ppt_y</p:attrName>
                                        </p:attrNameLst>
                                      </p:cBhvr>
                                      <p:tavLst>
                                        <p:tav tm="0">
                                          <p:val>
                                            <p:strVal val="1+#ppt_h/2"/>
                                          </p:val>
                                        </p:tav>
                                        <p:tav tm="100000">
                                          <p:val>
                                            <p:strVal val="#ppt_y"/>
                                          </p:val>
                                        </p:tav>
                                      </p:tavLst>
                                    </p:anim>
                                  </p:childTnLst>
                                </p:cTn>
                              </p:par>
                              <p:par>
                                <p:cTn id="23" presetID="9" presetClass="entr" presetSubtype="0" fill="hold" grpId="0" nodeType="withEffect">
                                  <p:stCondLst>
                                    <p:cond delay="0"/>
                                  </p:stCondLst>
                                  <p:childTnLst>
                                    <p:set>
                                      <p:cBhvr>
                                        <p:cTn id="24" dur="1" fill="hold">
                                          <p:stCondLst>
                                            <p:cond delay="0"/>
                                          </p:stCondLst>
                                        </p:cTn>
                                        <p:tgtEl>
                                          <p:spTgt spid="867333"/>
                                        </p:tgtEl>
                                        <p:attrNameLst>
                                          <p:attrName>style.visibility</p:attrName>
                                        </p:attrNameLst>
                                      </p:cBhvr>
                                      <p:to>
                                        <p:strVal val="visible"/>
                                      </p:to>
                                    </p:set>
                                    <p:animEffect transition="in" filter="dissolve">
                                      <p:cBhvr>
                                        <p:cTn id="25" dur="500"/>
                                        <p:tgtEl>
                                          <p:spTgt spid="867333"/>
                                        </p:tgtEl>
                                      </p:cBhvr>
                                    </p:animEffect>
                                  </p:childTnLst>
                                </p:cTn>
                              </p:par>
                              <p:par>
                                <p:cTn id="26" presetID="2" presetClass="entr" presetSubtype="1" fill="hold" nodeType="withEffect">
                                  <p:stCondLst>
                                    <p:cond delay="0"/>
                                  </p:stCondLst>
                                  <p:childTnLst>
                                    <p:set>
                                      <p:cBhvr>
                                        <p:cTn id="27" dur="1" fill="hold">
                                          <p:stCondLst>
                                            <p:cond delay="0"/>
                                          </p:stCondLst>
                                        </p:cTn>
                                        <p:tgtEl>
                                          <p:spTgt spid="867344"/>
                                        </p:tgtEl>
                                        <p:attrNameLst>
                                          <p:attrName>style.visibility</p:attrName>
                                        </p:attrNameLst>
                                      </p:cBhvr>
                                      <p:to>
                                        <p:strVal val="visible"/>
                                      </p:to>
                                    </p:set>
                                    <p:anim calcmode="lin" valueType="num">
                                      <p:cBhvr additive="base">
                                        <p:cTn id="28" dur="1000" fill="hold"/>
                                        <p:tgtEl>
                                          <p:spTgt spid="867344"/>
                                        </p:tgtEl>
                                        <p:attrNameLst>
                                          <p:attrName>ppt_x</p:attrName>
                                        </p:attrNameLst>
                                      </p:cBhvr>
                                      <p:tavLst>
                                        <p:tav tm="0">
                                          <p:val>
                                            <p:strVal val="#ppt_x"/>
                                          </p:val>
                                        </p:tav>
                                        <p:tav tm="100000">
                                          <p:val>
                                            <p:strVal val="#ppt_x"/>
                                          </p:val>
                                        </p:tav>
                                      </p:tavLst>
                                    </p:anim>
                                    <p:anim calcmode="lin" valueType="num">
                                      <p:cBhvr additive="base">
                                        <p:cTn id="29" dur="1000" fill="hold"/>
                                        <p:tgtEl>
                                          <p:spTgt spid="867344"/>
                                        </p:tgtEl>
                                        <p:attrNameLst>
                                          <p:attrName>ppt_y</p:attrName>
                                        </p:attrNameLst>
                                      </p:cBhvr>
                                      <p:tavLst>
                                        <p:tav tm="0">
                                          <p:val>
                                            <p:strVal val="0-#ppt_h/2"/>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867339"/>
                                        </p:tgtEl>
                                        <p:attrNameLst>
                                          <p:attrName>style.visibility</p:attrName>
                                        </p:attrNameLst>
                                      </p:cBhvr>
                                      <p:to>
                                        <p:strVal val="visible"/>
                                      </p:to>
                                    </p:set>
                                    <p:anim calcmode="lin" valueType="num">
                                      <p:cBhvr additive="base">
                                        <p:cTn id="32" dur="500" fill="hold"/>
                                        <p:tgtEl>
                                          <p:spTgt spid="867339"/>
                                        </p:tgtEl>
                                        <p:attrNameLst>
                                          <p:attrName>ppt_x</p:attrName>
                                        </p:attrNameLst>
                                      </p:cBhvr>
                                      <p:tavLst>
                                        <p:tav tm="0">
                                          <p:val>
                                            <p:strVal val="0-#ppt_w/2"/>
                                          </p:val>
                                        </p:tav>
                                        <p:tav tm="100000">
                                          <p:val>
                                            <p:strVal val="#ppt_x"/>
                                          </p:val>
                                        </p:tav>
                                      </p:tavLst>
                                    </p:anim>
                                    <p:anim calcmode="lin" valueType="num">
                                      <p:cBhvr additive="base">
                                        <p:cTn id="33" dur="500" fill="hold"/>
                                        <p:tgtEl>
                                          <p:spTgt spid="867339"/>
                                        </p:tgtEl>
                                        <p:attrNameLst>
                                          <p:attrName>ppt_y</p:attrName>
                                        </p:attrNameLst>
                                      </p:cBhvr>
                                      <p:tavLst>
                                        <p:tav tm="0">
                                          <p:val>
                                            <p:strVal val="#ppt_y"/>
                                          </p:val>
                                        </p:tav>
                                        <p:tav tm="100000">
                                          <p:val>
                                            <p:strVal val="#ppt_y"/>
                                          </p:val>
                                        </p:tav>
                                      </p:tavLst>
                                    </p:anim>
                                  </p:childTnLst>
                                </p:cTn>
                              </p:par>
                              <p:par>
                                <p:cTn id="34" presetID="9" presetClass="entr" presetSubtype="0" fill="hold" grpId="0" nodeType="withEffect">
                                  <p:stCondLst>
                                    <p:cond delay="0"/>
                                  </p:stCondLst>
                                  <p:childTnLst>
                                    <p:set>
                                      <p:cBhvr>
                                        <p:cTn id="35" dur="1" fill="hold">
                                          <p:stCondLst>
                                            <p:cond delay="0"/>
                                          </p:stCondLst>
                                        </p:cTn>
                                        <p:tgtEl>
                                          <p:spTgt spid="867337"/>
                                        </p:tgtEl>
                                        <p:attrNameLst>
                                          <p:attrName>style.visibility</p:attrName>
                                        </p:attrNameLst>
                                      </p:cBhvr>
                                      <p:to>
                                        <p:strVal val="visible"/>
                                      </p:to>
                                    </p:set>
                                    <p:animEffect transition="in" filter="dissolve">
                                      <p:cBhvr>
                                        <p:cTn id="36" dur="500"/>
                                        <p:tgtEl>
                                          <p:spTgt spid="86733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867345"/>
                                        </p:tgtEl>
                                        <p:attrNameLst>
                                          <p:attrName>style.visibility</p:attrName>
                                        </p:attrNameLst>
                                      </p:cBhvr>
                                      <p:to>
                                        <p:strVal val="visible"/>
                                      </p:to>
                                    </p:set>
                                    <p:animEffect transition="in" filter="dissolve">
                                      <p:cBhvr>
                                        <p:cTn id="39" dur="1000"/>
                                        <p:tgtEl>
                                          <p:spTgt spid="867345"/>
                                        </p:tgtEl>
                                      </p:cBhvr>
                                    </p:animEffect>
                                  </p:childTnLst>
                                </p:cTn>
                              </p:par>
                              <p:par>
                                <p:cTn id="40" presetID="2" presetClass="entr" presetSubtype="3" fill="hold" nodeType="withEffect">
                                  <p:stCondLst>
                                    <p:cond delay="0"/>
                                  </p:stCondLst>
                                  <p:childTnLst>
                                    <p:set>
                                      <p:cBhvr>
                                        <p:cTn id="41" dur="1" fill="hold">
                                          <p:stCondLst>
                                            <p:cond delay="0"/>
                                          </p:stCondLst>
                                        </p:cTn>
                                        <p:tgtEl>
                                          <p:spTgt spid="867342"/>
                                        </p:tgtEl>
                                        <p:attrNameLst>
                                          <p:attrName>style.visibility</p:attrName>
                                        </p:attrNameLst>
                                      </p:cBhvr>
                                      <p:to>
                                        <p:strVal val="visible"/>
                                      </p:to>
                                    </p:set>
                                    <p:anim calcmode="lin" valueType="num">
                                      <p:cBhvr additive="base">
                                        <p:cTn id="42" dur="1000" fill="hold"/>
                                        <p:tgtEl>
                                          <p:spTgt spid="867342"/>
                                        </p:tgtEl>
                                        <p:attrNameLst>
                                          <p:attrName>ppt_x</p:attrName>
                                        </p:attrNameLst>
                                      </p:cBhvr>
                                      <p:tavLst>
                                        <p:tav tm="0">
                                          <p:val>
                                            <p:strVal val="1+#ppt_w/2"/>
                                          </p:val>
                                        </p:tav>
                                        <p:tav tm="100000">
                                          <p:val>
                                            <p:strVal val="#ppt_x"/>
                                          </p:val>
                                        </p:tav>
                                      </p:tavLst>
                                    </p:anim>
                                    <p:anim calcmode="lin" valueType="num">
                                      <p:cBhvr additive="base">
                                        <p:cTn id="43" dur="1000" fill="hold"/>
                                        <p:tgtEl>
                                          <p:spTgt spid="867342"/>
                                        </p:tgtEl>
                                        <p:attrNameLst>
                                          <p:attrName>ppt_y</p:attrName>
                                        </p:attrNameLst>
                                      </p:cBhvr>
                                      <p:tavLst>
                                        <p:tav tm="0">
                                          <p:val>
                                            <p:strVal val="0-#ppt_h/2"/>
                                          </p:val>
                                        </p:tav>
                                        <p:tav tm="100000">
                                          <p:val>
                                            <p:strVal val="#ppt_y"/>
                                          </p:val>
                                        </p:tav>
                                      </p:tavLst>
                                    </p:anim>
                                  </p:childTnLst>
                                </p:cTn>
                              </p:par>
                              <p:par>
                                <p:cTn id="44" presetID="9" presetClass="entr" presetSubtype="0" fill="hold" grpId="0" nodeType="withEffect">
                                  <p:stCondLst>
                                    <p:cond delay="0"/>
                                  </p:stCondLst>
                                  <p:childTnLst>
                                    <p:set>
                                      <p:cBhvr>
                                        <p:cTn id="45" dur="1" fill="hold">
                                          <p:stCondLst>
                                            <p:cond delay="0"/>
                                          </p:stCondLst>
                                        </p:cTn>
                                        <p:tgtEl>
                                          <p:spTgt spid="867335"/>
                                        </p:tgtEl>
                                        <p:attrNameLst>
                                          <p:attrName>style.visibility</p:attrName>
                                        </p:attrNameLst>
                                      </p:cBhvr>
                                      <p:to>
                                        <p:strVal val="visible"/>
                                      </p:to>
                                    </p:set>
                                    <p:animEffect transition="in" filter="dissolve">
                                      <p:cBhvr>
                                        <p:cTn id="46" dur="1000"/>
                                        <p:tgtEl>
                                          <p:spTgt spid="867335"/>
                                        </p:tgtEl>
                                      </p:cBhvr>
                                    </p:animEffect>
                                  </p:childTnLst>
                                </p:cTn>
                              </p:par>
                              <p:par>
                                <p:cTn id="47" presetID="2" presetClass="entr" presetSubtype="2" fill="hold" nodeType="withEffect">
                                  <p:stCondLst>
                                    <p:cond delay="0"/>
                                  </p:stCondLst>
                                  <p:childTnLst>
                                    <p:set>
                                      <p:cBhvr>
                                        <p:cTn id="48" dur="1" fill="hold">
                                          <p:stCondLst>
                                            <p:cond delay="0"/>
                                          </p:stCondLst>
                                        </p:cTn>
                                        <p:tgtEl>
                                          <p:spTgt spid="867343"/>
                                        </p:tgtEl>
                                        <p:attrNameLst>
                                          <p:attrName>style.visibility</p:attrName>
                                        </p:attrNameLst>
                                      </p:cBhvr>
                                      <p:to>
                                        <p:strVal val="visible"/>
                                      </p:to>
                                    </p:set>
                                    <p:anim calcmode="lin" valueType="num">
                                      <p:cBhvr additive="base">
                                        <p:cTn id="49" dur="1000" fill="hold"/>
                                        <p:tgtEl>
                                          <p:spTgt spid="867343"/>
                                        </p:tgtEl>
                                        <p:attrNameLst>
                                          <p:attrName>ppt_x</p:attrName>
                                        </p:attrNameLst>
                                      </p:cBhvr>
                                      <p:tavLst>
                                        <p:tav tm="0">
                                          <p:val>
                                            <p:strVal val="1+#ppt_w/2"/>
                                          </p:val>
                                        </p:tav>
                                        <p:tav tm="100000">
                                          <p:val>
                                            <p:strVal val="#ppt_x"/>
                                          </p:val>
                                        </p:tav>
                                      </p:tavLst>
                                    </p:anim>
                                    <p:anim calcmode="lin" valueType="num">
                                      <p:cBhvr additive="base">
                                        <p:cTn id="50" dur="1000" fill="hold"/>
                                        <p:tgtEl>
                                          <p:spTgt spid="867343"/>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867336"/>
                                        </p:tgtEl>
                                        <p:attrNameLst>
                                          <p:attrName>style.visibility</p:attrName>
                                        </p:attrNameLst>
                                      </p:cBhvr>
                                      <p:to>
                                        <p:strVal val="visible"/>
                                      </p:to>
                                    </p:set>
                                    <p:anim calcmode="lin" valueType="num">
                                      <p:cBhvr additive="base">
                                        <p:cTn id="53" dur="500" fill="hold"/>
                                        <p:tgtEl>
                                          <p:spTgt spid="867336"/>
                                        </p:tgtEl>
                                        <p:attrNameLst>
                                          <p:attrName>ppt_x</p:attrName>
                                        </p:attrNameLst>
                                      </p:cBhvr>
                                      <p:tavLst>
                                        <p:tav tm="0">
                                          <p:val>
                                            <p:strVal val="1+#ppt_w/2"/>
                                          </p:val>
                                        </p:tav>
                                        <p:tav tm="100000">
                                          <p:val>
                                            <p:strVal val="#ppt_x"/>
                                          </p:val>
                                        </p:tav>
                                      </p:tavLst>
                                    </p:anim>
                                    <p:anim calcmode="lin" valueType="num">
                                      <p:cBhvr additive="base">
                                        <p:cTn id="54" dur="500" fill="hold"/>
                                        <p:tgtEl>
                                          <p:spTgt spid="867336"/>
                                        </p:tgtEl>
                                        <p:attrNameLst>
                                          <p:attrName>ppt_y</p:attrName>
                                        </p:attrNameLst>
                                      </p:cBhvr>
                                      <p:tavLst>
                                        <p:tav tm="0">
                                          <p:val>
                                            <p:strVal val="#ppt_y"/>
                                          </p:val>
                                        </p:tav>
                                        <p:tav tm="100000">
                                          <p:val>
                                            <p:strVal val="#ppt_y"/>
                                          </p:val>
                                        </p:tav>
                                      </p:tavLst>
                                    </p:anim>
                                  </p:childTnLst>
                                </p:cTn>
                              </p:par>
                              <p:par>
                                <p:cTn id="55" presetID="2" presetClass="entr" presetSubtype="9" fill="hold" grpId="0" nodeType="withEffect">
                                  <p:stCondLst>
                                    <p:cond delay="0"/>
                                  </p:stCondLst>
                                  <p:childTnLst>
                                    <p:set>
                                      <p:cBhvr>
                                        <p:cTn id="56" dur="1" fill="hold">
                                          <p:stCondLst>
                                            <p:cond delay="0"/>
                                          </p:stCondLst>
                                        </p:cTn>
                                        <p:tgtEl>
                                          <p:spTgt spid="867332"/>
                                        </p:tgtEl>
                                        <p:attrNameLst>
                                          <p:attrName>style.visibility</p:attrName>
                                        </p:attrNameLst>
                                      </p:cBhvr>
                                      <p:to>
                                        <p:strVal val="visible"/>
                                      </p:to>
                                    </p:set>
                                    <p:anim calcmode="lin" valueType="num">
                                      <p:cBhvr additive="base">
                                        <p:cTn id="57" dur="500" fill="hold"/>
                                        <p:tgtEl>
                                          <p:spTgt spid="867332"/>
                                        </p:tgtEl>
                                        <p:attrNameLst>
                                          <p:attrName>ppt_x</p:attrName>
                                        </p:attrNameLst>
                                      </p:cBhvr>
                                      <p:tavLst>
                                        <p:tav tm="0">
                                          <p:val>
                                            <p:strVal val="0-#ppt_w/2"/>
                                          </p:val>
                                        </p:tav>
                                        <p:tav tm="100000">
                                          <p:val>
                                            <p:strVal val="#ppt_x"/>
                                          </p:val>
                                        </p:tav>
                                      </p:tavLst>
                                    </p:anim>
                                    <p:anim calcmode="lin" valueType="num">
                                      <p:cBhvr additive="base">
                                        <p:cTn id="58" dur="500" fill="hold"/>
                                        <p:tgtEl>
                                          <p:spTgt spid="867332"/>
                                        </p:tgtEl>
                                        <p:attrNameLst>
                                          <p:attrName>ppt_y</p:attrName>
                                        </p:attrNameLst>
                                      </p:cBhvr>
                                      <p:tavLst>
                                        <p:tav tm="0">
                                          <p:val>
                                            <p:strVal val="0-#ppt_h/2"/>
                                          </p:val>
                                        </p:tav>
                                        <p:tav tm="100000">
                                          <p:val>
                                            <p:strVal val="#ppt_y"/>
                                          </p:val>
                                        </p:tav>
                                      </p:tavLst>
                                    </p:anim>
                                  </p:childTnLst>
                                </p:cTn>
                              </p:par>
                              <p:par>
                                <p:cTn id="59" presetID="2" presetClass="entr" presetSubtype="9" fill="hold" nodeType="withEffect">
                                  <p:stCondLst>
                                    <p:cond delay="0"/>
                                  </p:stCondLst>
                                  <p:childTnLst>
                                    <p:set>
                                      <p:cBhvr>
                                        <p:cTn id="60" dur="1" fill="hold">
                                          <p:stCondLst>
                                            <p:cond delay="0"/>
                                          </p:stCondLst>
                                        </p:cTn>
                                        <p:tgtEl>
                                          <p:spTgt spid="867331"/>
                                        </p:tgtEl>
                                        <p:attrNameLst>
                                          <p:attrName>style.visibility</p:attrName>
                                        </p:attrNameLst>
                                      </p:cBhvr>
                                      <p:to>
                                        <p:strVal val="visible"/>
                                      </p:to>
                                    </p:set>
                                    <p:anim calcmode="lin" valueType="num">
                                      <p:cBhvr additive="base">
                                        <p:cTn id="61" dur="500" fill="hold"/>
                                        <p:tgtEl>
                                          <p:spTgt spid="867331"/>
                                        </p:tgtEl>
                                        <p:attrNameLst>
                                          <p:attrName>ppt_x</p:attrName>
                                        </p:attrNameLst>
                                      </p:cBhvr>
                                      <p:tavLst>
                                        <p:tav tm="0">
                                          <p:val>
                                            <p:strVal val="0-#ppt_w/2"/>
                                          </p:val>
                                        </p:tav>
                                        <p:tav tm="100000">
                                          <p:val>
                                            <p:strVal val="#ppt_x"/>
                                          </p:val>
                                        </p:tav>
                                      </p:tavLst>
                                    </p:anim>
                                    <p:anim calcmode="lin" valueType="num">
                                      <p:cBhvr additive="base">
                                        <p:cTn id="62" dur="500" fill="hold"/>
                                        <p:tgtEl>
                                          <p:spTgt spid="867331"/>
                                        </p:tgtEl>
                                        <p:attrNameLst>
                                          <p:attrName>ppt_y</p:attrName>
                                        </p:attrNameLst>
                                      </p:cBhvr>
                                      <p:tavLst>
                                        <p:tav tm="0">
                                          <p:val>
                                            <p:strVal val="0-#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0" presetClass="path" presetSubtype="0" accel="50000" decel="50000" fill="hold" nodeType="clickEffect">
                                  <p:stCondLst>
                                    <p:cond delay="0"/>
                                  </p:stCondLst>
                                  <p:childTnLst>
                                    <p:animMotion origin="layout" path="M 0 0 C 0.025 0.0324 0.05712 0.03287 0.09063 0.03495 C 0.09479 0.03449 0.09931 0.03449 0.10365 0.03333 C 0.1099 0.03171 0.11441 0.025 0.12031 0.02222 C 0.12674 0.01921 0.13386 0.01851 0.14063 0.01736 C 0.14219 0.01643 0.14392 0.01574 0.14531 0.01435 C 0.14688 0.0125 0.14722 0.00902 0.14896 0.00787 C 0.15139 0.00625 0.15451 0.00694 0.15729 0.00625 C 0.17222 0.00254 0.18611 -0.00325 0.20122 -0.00487 C 0.2158 -0.01042 0.2316 -0.00602 0.24653 -0.00325 C 0.25955 0.00439 0.275 0.0074 0.28698 0.01736 C 0.2941 0.02314 0.3 0.02685 0.30833 0.02847 C 0.31285 0.03449 0.31649 0.03773 0.32274 0.03958 C 0.32951 0.04675 0.33108 0.0493 0.33455 0.06041 C 0.33455 0.06111 0.33611 0.07407 0.33698 0.07615 C 0.34445 0.09305 0.34236 0.0831 0.34653 0.09513 C 0.34861 0.10162 0.34931 0.10902 0.35 0.11597 C 0.34879 0.13634 0.35017 0.13333 0.3382 0.1412 C 0.33438 0.14629 0.33316 0.15185 0.32986 0.15717 C 0.32708 0.16157 0.32153 0.16203 0.31788 0.16342 C 0.31181 0.16574 0.3059 0.16898 0.3 0.17152 C 0.28264 0.17106 0.26511 0.17083 0.24774 0.1699 C 0.23455 0.16921 0.22257 0.1625 0.20955 0.16041 C 0.20122 0.15254 0.19097 0.14884 0.18229 0.1412 C 0.17535 0.13518 0.16962 0.12662 0.16198 0.12222 C 0.14931 0.11504 0.13681 0.10717 0.12396 0.1 C 0.11545 0.09537 0.10695 0.09143 0.09896 0.08564 C 0.09358 0.08171 0.08889 0.07638 0.08333 0.07291 C 0.07031 0.06504 0.05556 0.0625 0.04167 0.05879 C 0.0342 0.05463 0.02691 0.05439 0.0191 0.05231 C -0.01285 0.05324 -0.03125 0.05162 -0.05833 0.0618 C -0.06406 0.06967 -0.07135 0.06782 -0.07847 0.07291 C -0.08489 0.07754 -0.08646 0.08055 -0.09167 0.08726 C -0.09392 0.09699 -0.09635 0.10023 -0.10104 0.10787 C -0.10364 0.11203 -0.10833 0.1206 -0.10833 0.1206 C -0.10989 0.13634 -0.11128 0.1493 -0.11059 0.16666 C -0.10989 0.18425 -0.10555 0.19583 -0.10104 0.21111 C -0.09653 0.22638 -0.09114 0.25115 -0.07969 0.26041 C -0.07257 0.2662 -0.06649 0.26689 -0.05833 0.26828 C -0.03663 0.28287 -0.01042 0.27199 0.0132 0.27152 C 0.02483 0.26203 0.04063 0.26342 0.05365 0.2618 C 0.0717 0.25949 0.08924 0.25416 0.10729 0.25231 C 0.11754 0.25277 0.12795 0.25277 0.1382 0.25393 C 0.14809 0.25509 0.16024 0.26713 0.1691 0.27291 C 0.17535 0.28148 0.18142 0.2905 0.18698 0.3 C 0.18993 0.31157 0.19445 0.31851 0.2 0.32847 C 0.20174 0.33541 0.20313 0.34236 0.20486 0.3493 C 0.20382 0.36342 0.20295 0.39583 0.20122 0.40625 C 0.20087 0.40856 0.19809 0.40833 0.19653 0.40949 C 0.18958 0.44097 0.19931 0.39421 0.19288 0.43819 C 0.19201 0.44421 0.18941 0.44953 0.1882 0.45555 C 0.18386 0.47824 0.17552 0.50324 0.15729 0.50949 C 0.13941 0.52731 0.16597 0.49953 0.14896 0.52222 C 0.14271 0.53055 0.125 0.53379 0.11667 0.53819 C 0.09601 0.53773 0.07552 0.53796 0.05486 0.53657 C 0.05278 0.53634 0.05104 0.53402 0.04896 0.53333 C 0.03802 0.52939 0.02656 0.52963 0.01563 0.52546 C 0.00851 0.52268 0.00261 0.51898 -0.00469 0.51736 C -0.01562 0.50648 -0.00104 0.51967 -0.02014 0.50949 C -0.02674 0.50601 -0.0316 0.49791 -0.03802 0.49375 C -0.04219 0.48634 -0.04739 0.47963 -0.05226 0.47291 C -0.05312 0.46967 -0.05382 0.46666 -0.05469 0.46342 C -0.05503 0.4618 -0.0559 0.45879 -0.0559 0.45879 C -0.05555 0.44328 -0.05712 0.4081 -0.05226 0.38888 C -0.05191 0.37939 -0.05156 0.3699 -0.05104 0.36041 C -0.05069 0.35578 -0.04878 0.34745 -0.05104 0.34282 C -0.05208 0.34074 -0.05903 0.33958 -0.06059 0.33958 " pathEditMode="relative" ptsTypes="ffffffffffffffffffffffffffffffffffffffffffffffffffffffffffffffffffA">
                                      <p:cBhvr>
                                        <p:cTn id="66" dur="2000" fill="hold"/>
                                        <p:tgtEl>
                                          <p:spTgt spid="867331"/>
                                        </p:tgtEl>
                                        <p:attrNameLst>
                                          <p:attrName>ppt_x</p:attrName>
                                          <p:attrName>ppt_y</p:attrName>
                                        </p:attrNameLst>
                                      </p:cBhvr>
                                    </p:animMotion>
                                  </p:childTnLst>
                                </p:cTn>
                              </p:par>
                              <p:par>
                                <p:cTn id="67" presetID="0" presetClass="path" presetSubtype="0" accel="50000" decel="50000" fill="hold" grpId="1" nodeType="withEffect">
                                  <p:stCondLst>
                                    <p:cond delay="0"/>
                                  </p:stCondLst>
                                  <p:childTnLst>
                                    <p:animMotion origin="layout" path="M 0 0 C 0.025 0.0324 0.05712 0.03287 0.09063 0.03495 C 0.09479 0.03449 0.09931 0.03449 0.10365 0.03333 C 0.1099 0.03171 0.11441 0.025 0.12031 0.02222 C 0.12674 0.01921 0.13386 0.01851 0.14063 0.01736 C 0.14219 0.01643 0.14392 0.01574 0.14531 0.01435 C 0.14688 0.0125 0.14722 0.00902 0.14896 0.00787 C 0.15139 0.00625 0.15451 0.00694 0.15729 0.00625 C 0.17222 0.00254 0.18611 -0.00325 0.20122 -0.00487 C 0.2158 -0.01042 0.2316 -0.00602 0.24653 -0.00325 C 0.25955 0.00439 0.275 0.0074 0.28698 0.01736 C 0.2941 0.02314 0.3 0.02685 0.30833 0.02847 C 0.31285 0.03449 0.31649 0.03773 0.32274 0.03958 C 0.32951 0.04675 0.33108 0.0493 0.33455 0.06041 C 0.33455 0.06111 0.33611 0.07407 0.33698 0.07615 C 0.34445 0.09305 0.34236 0.0831 0.34653 0.09513 C 0.34861 0.10162 0.34931 0.10902 0.35 0.11597 C 0.34879 0.13634 0.35017 0.13333 0.3382 0.1412 C 0.33438 0.14629 0.33316 0.15185 0.32986 0.15717 C 0.32708 0.16157 0.32153 0.16203 0.31788 0.16342 C 0.31181 0.16574 0.3059 0.16898 0.3 0.17152 C 0.28264 0.17106 0.26511 0.17083 0.24774 0.1699 C 0.23455 0.16921 0.22257 0.1625 0.20955 0.16041 C 0.20122 0.15254 0.19097 0.14884 0.18229 0.1412 C 0.17535 0.13518 0.16962 0.12662 0.16198 0.12222 C 0.14931 0.11504 0.13681 0.10717 0.12396 0.1 C 0.11545 0.09537 0.10695 0.09143 0.09896 0.08564 C 0.09358 0.08171 0.08889 0.07638 0.08333 0.07291 C 0.07031 0.06504 0.05556 0.0625 0.04167 0.05879 C 0.0342 0.05463 0.02691 0.05439 0.0191 0.05231 C -0.01285 0.05324 -0.03125 0.05162 -0.05833 0.0618 C -0.06406 0.06967 -0.07135 0.06782 -0.07847 0.07291 C -0.08489 0.07754 -0.08646 0.08055 -0.09167 0.08726 C -0.09392 0.09699 -0.09635 0.10023 -0.10104 0.10787 C -0.10364 0.11203 -0.10833 0.1206 -0.10833 0.1206 C -0.10989 0.13634 -0.11128 0.1493 -0.11059 0.16666 C -0.10989 0.18425 -0.10555 0.19583 -0.10104 0.21111 C -0.09653 0.22638 -0.09114 0.25115 -0.07969 0.26041 C -0.07257 0.2662 -0.06649 0.26689 -0.05833 0.26828 C -0.03663 0.28287 -0.01042 0.27199 0.0132 0.27152 C 0.02483 0.26203 0.04063 0.26342 0.05365 0.2618 C 0.0717 0.25949 0.08924 0.25416 0.10729 0.25231 C 0.11754 0.25277 0.12795 0.25277 0.1382 0.25393 C 0.14809 0.25509 0.16024 0.26713 0.1691 0.27291 C 0.17535 0.28148 0.18142 0.2905 0.18698 0.3 C 0.18993 0.31157 0.19445 0.31851 0.2 0.32847 C 0.20174 0.33541 0.20313 0.34236 0.20486 0.3493 C 0.20382 0.36342 0.20295 0.39583 0.20122 0.40625 C 0.20087 0.40856 0.19809 0.40833 0.19653 0.40949 C 0.18958 0.44097 0.19931 0.39421 0.19288 0.43819 C 0.19201 0.44421 0.18941 0.44953 0.1882 0.45555 C 0.18386 0.47824 0.17552 0.50324 0.15729 0.50949 C 0.13941 0.52731 0.16597 0.49953 0.14896 0.52222 C 0.14271 0.53055 0.125 0.53379 0.11667 0.53819 C 0.09601 0.53773 0.07552 0.53796 0.05486 0.53657 C 0.05278 0.53634 0.05104 0.53402 0.04896 0.53333 C 0.03802 0.52939 0.02656 0.52963 0.01563 0.52546 C 0.00851 0.52268 0.00261 0.51898 -0.00469 0.51736 C -0.01562 0.50648 -0.00104 0.51967 -0.02014 0.50949 C -0.02674 0.50601 -0.0316 0.49791 -0.03802 0.49375 C -0.04219 0.48634 -0.04739 0.47963 -0.05226 0.47291 C -0.05312 0.46967 -0.05382 0.46666 -0.05469 0.46342 C -0.05503 0.4618 -0.0559 0.45879 -0.0559 0.45879 C -0.05555 0.44328 -0.05712 0.4081 -0.05226 0.38888 C -0.05191 0.37939 -0.05156 0.3699 -0.05104 0.36041 C -0.05069 0.35578 -0.04878 0.34745 -0.05104 0.34282 C -0.05208 0.34074 -0.05903 0.33958 -0.06059 0.33958 " pathEditMode="relative" ptsTypes="ffffffffffffffffffffffffffffffffffffffffffffffffffffffffffffffffffA">
                                      <p:cBhvr>
                                        <p:cTn id="68" dur="2000" fill="hold"/>
                                        <p:tgtEl>
                                          <p:spTgt spid="867332"/>
                                        </p:tgtEl>
                                        <p:attrNameLst>
                                          <p:attrName>ppt_x</p:attrName>
                                          <p:attrName>ppt_y</p:attrName>
                                        </p:attrNameLst>
                                      </p:cBhvr>
                                    </p:animMotion>
                                  </p:childTnLst>
                                </p:cTn>
                              </p:par>
                              <p:par>
                                <p:cTn id="69" presetID="0" presetClass="path" presetSubtype="0" accel="50000" decel="50000" fill="hold" grpId="1" nodeType="withEffect">
                                  <p:stCondLst>
                                    <p:cond delay="0"/>
                                  </p:stCondLst>
                                  <p:childTnLst>
                                    <p:animMotion origin="layout" path="M 0 0 C 0.04861 0.00116 0.09601 -0.00115 0.1441 -0.00486 C 0.15434 -0.01574 0.1592 -0.01458 0.17257 -0.0162 C 0.17656 -0.02361 0.18316 -0.03009 0.18819 -0.0368 C 0.18976 -0.03889 0.19288 -0.04305 0.19288 -0.04305 C 0.19479 -0.05277 0.20069 -0.05578 0.20486 -0.06527 C 0.21007 -0.07731 0.21441 -0.08796 0.21788 -0.10185 C 0.21389 -0.13819 0.20712 -0.15509 0.18819 -0.18101 C 0.18472 -0.18611 0.18437 -0.18333 0.17986 -0.18588 C 0.16944 -0.19097 0.16267 -0.19583 0.15243 -0.19861 C 0.13611 -0.20277 0.11927 -0.21018 0.10243 -0.21111 C 0.08177 -0.21226 0.06111 -0.21319 0.04045 -0.21435 C 0.03785 -0.21458 0.02101 -0.2162 0.01666 -0.21759 C 0.0092 -0.2199 0.00173 -0.22453 -0.0059 -0.22708 C -0.0125 -0.23264 -0.01979 -0.23703 -0.02622 -0.24282 C -0.0283 -0.24467 -0.02986 -0.24791 -0.03212 -0.2493 C -0.03577 -0.25162 -0.04011 -0.25115 -0.0441 -0.25231 C -0.05104 -0.2581 -0.05781 -0.2618 -0.06545 -0.26504 C -0.07066 -0.26967 -0.0757 -0.27476 -0.0809 -0.27939 C -0.08629 -0.28981 -0.09028 -0.30069 -0.09879 -0.30648 C -0.10452 -0.31851 -0.10382 -0.31666 -0.10834 -0.32708 C -0.10955 -0.32963 -0.11181 -0.33495 -0.11181 -0.33495 C -0.11528 -0.35046 -0.12188 -0.36342 -0.12743 -0.37777 C -0.12917 -0.39097 -0.13143 -0.40463 -0.13334 -0.41759 C -0.13281 -0.4574 -0.13403 -0.49861 -0.12969 -0.53819 C -0.12813 -0.55185 -0.12205 -0.56574 -0.11424 -0.57453 C -0.11042 -0.57893 -0.10243 -0.58726 -0.10243 -0.58726 C -0.09584 -0.60439 -0.09636 -0.6037 -0.08212 -0.61111 C -0.07483 -0.62083 -0.07136 -0.62291 -0.06181 -0.62708 C -0.05764 -0.63842 -0.05174 -0.63842 -0.04288 -0.63981 C -0.03472 -0.6449 -0.03247 -0.66111 -0.02379 -0.66504 C -0.00209 -0.675 0.02135 -0.67893 0.0441 -0.68101 C 0.07448 -0.67893 0.09965 -0.67639 0.12864 -0.6699 C 0.13212 -0.66666 0.13559 -0.66504 0.13923 -0.66203 C 0.14496 -0.65046 0.14705 -0.63564 0.14878 -0.62222 C 0.14844 -0.60949 0.14896 -0.59676 0.14757 -0.58426 C 0.14739 -0.58194 0.14496 -0.58125 0.1441 -0.57939 C 0.14219 -0.57546 0.14166 -0.57083 0.14045 -0.56666 C 0.1401 -0.56296 0.13993 -0.55926 0.13923 -0.55555 C 0.13524 -0.53588 0.13246 -0.53333 0.1191 -0.52708 C 0.11267 -0.52083 0.10451 -0.51296 0.09757 -0.50787 C 0.09236 -0.50393 0.08437 -0.50347 0.07864 -0.50162 C 0.06337 -0.49676 0.04878 -0.49074 0.03333 -0.48726 C 0.02587 -0.48379 0.01857 -0.47986 0.01076 -0.47777 C 0.00191 -0.47199 -0.00712 -0.47199 -0.01667 -0.4699 C -0.02604 -0.46551 -0.0342 -0.45972 -0.0441 -0.45717 C -0.05313 -0.45 -0.06111 -0.44097 -0.07136 -0.43819 C -0.0816 -0.42731 -0.08715 -0.41157 -0.1 -0.40486 C -0.10573 -0.39444 -0.1132 -0.38703 -0.1191 -0.37615 C -0.12136 -0.36504 -0.12431 -0.34629 -0.13212 -0.33981 C -0.13247 -0.33819 -0.13334 -0.33657 -0.13334 -0.33495 C -0.13334 -0.28379 -0.13524 -0.31111 -0.1191 -0.28426 C -0.11268 -0.27361 -0.12188 -0.28055 -0.11077 -0.27453 C -0.10799 -0.26412 -0.11181 -0.275 -0.1059 -0.26828 C -0.10434 -0.26666 -0.10399 -0.26365 -0.10243 -0.26203 C -0.09983 -0.25902 -0.09601 -0.25902 -0.09288 -0.25717 C -0.0816 -0.25023 -0.07205 -0.24768 -0.05955 -0.24606 C -0.05365 -0.24282 -0.04792 -0.24143 -0.04167 -0.23981 C -0.0349 -0.23796 -0.02136 -0.23495 -0.02136 -0.23495 C 0.00295 -0.23611 0.02448 -0.23657 0.04757 -0.24444 C 0.04982 -0.24745 0.05295 -0.24907 0.05486 -0.25231 C 0.05573 -0.2537 0.05503 -0.25601 0.0559 -0.25717 C 0.05798 -0.25995 0.06319 -0.26342 0.06319 -0.26342 C 0.0651 -0.27268 0.06337 -0.26713 0.07153 -0.27777 L 0.07153 -0.27777 C 0.07639 -0.28865 0.08264 -0.29305 0.09166 -0.29676 C 0.09323 -0.29976 0.09357 -0.3037 0.09531 -0.30648 C 0.09722 -0.30972 0.10295 -0.31458 0.1059 -0.31597 C 0.10833 -0.31921 0.11076 -0.32222 0.11319 -0.32546 C 0.11406 -0.32662 0.11371 -0.3287 0.11423 -0.33009 C 0.11632 -0.33564 0.11753 -0.33958 0.12153 -0.34282 C 0.12795 -0.35671 0.1342 -0.34768 0.1441 -0.34768 " pathEditMode="relative" ptsTypes="fffffffffffffffffffffffffffffffffffffffffffffffffffffffffffffffFfffffffA">
                                      <p:cBhvr>
                                        <p:cTn id="70" dur="2000" fill="hold"/>
                                        <p:tgtEl>
                                          <p:spTgt spid="867336"/>
                                        </p:tgtEl>
                                        <p:attrNameLst>
                                          <p:attrName>ppt_x</p:attrName>
                                          <p:attrName>ppt_y</p:attrName>
                                        </p:attrNameLst>
                                      </p:cBhvr>
                                    </p:animMotion>
                                  </p:childTnLst>
                                </p:cTn>
                              </p:par>
                              <p:par>
                                <p:cTn id="71" presetID="0" presetClass="path" presetSubtype="0" accel="50000" decel="50000" fill="hold" nodeType="withEffect">
                                  <p:stCondLst>
                                    <p:cond delay="0"/>
                                  </p:stCondLst>
                                  <p:childTnLst>
                                    <p:animMotion origin="layout" path="M 3.61111E-6 -2.96296E-6 C 0.04861 0.00116 0.096 -0.00115 0.14409 -0.00486 C 0.15434 -0.01574 0.1592 -0.01458 0.17257 -0.0162 C 0.17656 -0.02361 0.18316 -0.03009 0.18819 -0.0368 C 0.18975 -0.03889 0.19288 -0.04305 0.19288 -0.04282 C 0.19479 -0.05277 0.20069 -0.05578 0.20486 -0.06527 C 0.21007 -0.07731 0.21441 -0.08796 0.21788 -0.10185 C 0.21389 -0.13819 0.20711 -0.15509 0.18819 -0.18102 C 0.18472 -0.18611 0.18437 -0.18333 0.17986 -0.18588 C 0.16944 -0.19097 0.16267 -0.19583 0.15243 -0.19861 C 0.13611 -0.20277 0.11927 -0.21018 0.10243 -0.21111 C 0.08177 -0.21227 0.06111 -0.21319 0.04045 -0.21435 C 0.03784 -0.21458 0.021 -0.2162 0.01666 -0.21759 C 0.0092 -0.2199 0.00173 -0.22453 -0.00591 -0.22708 C -0.0125 -0.23264 -0.0198 -0.23703 -0.02622 -0.24282 C -0.0283 -0.24467 -0.02986 -0.24791 -0.03212 -0.2493 C -0.03577 -0.25162 -0.04011 -0.25115 -0.0441 -0.25231 C -0.05105 -0.2581 -0.05782 -0.2618 -0.06545 -0.26504 C -0.07066 -0.26967 -0.0757 -0.27477 -0.08091 -0.2794 C -0.08629 -0.28981 -0.09028 -0.30069 -0.09879 -0.30648 C -0.10452 -0.31852 -0.10382 -0.31666 -0.10834 -0.32708 C -0.10955 -0.32963 -0.11181 -0.33495 -0.11181 -0.33472 C -0.11528 -0.35046 -0.12188 -0.36342 -0.12743 -0.37777 C -0.12917 -0.39097 -0.13143 -0.40463 -0.13334 -0.41759 C -0.13282 -0.4574 -0.13403 -0.49861 -0.12969 -0.53819 C -0.12813 -0.55185 -0.12205 -0.56574 -0.11424 -0.57453 C -0.11042 -0.57893 -0.10243 -0.58727 -0.10243 -0.58703 C -0.09584 -0.6044 -0.09636 -0.6037 -0.08212 -0.61111 C -0.07483 -0.62083 -0.07136 -0.62291 -0.06181 -0.62708 C -0.05764 -0.63842 -0.05174 -0.63842 -0.04289 -0.63981 C -0.03473 -0.6449 -0.03247 -0.66111 -0.02379 -0.66504 C -0.00209 -0.675 0.02135 -0.67893 0.04409 -0.68102 C 0.07448 -0.67893 0.09965 -0.67639 0.12864 -0.6699 C 0.13211 -0.66666 0.13559 -0.66504 0.13923 -0.66203 C 0.14496 -0.65046 0.14705 -0.63565 0.14878 -0.62222 C 0.14843 -0.60949 0.14895 -0.59676 0.14757 -0.58426 C 0.14739 -0.58194 0.14496 -0.58125 0.14409 -0.5794 C 0.14218 -0.57546 0.14166 -0.57083 0.14045 -0.56666 C 0.1401 -0.56296 0.13993 -0.55926 0.13923 -0.55555 C 0.13524 -0.53588 0.13246 -0.53333 0.11909 -0.52708 C 0.11267 -0.52083 0.10451 -0.51296 0.09757 -0.50787 C 0.09236 -0.50393 0.08437 -0.50347 0.07864 -0.50162 C 0.06336 -0.49676 0.04878 -0.49074 0.03333 -0.48727 C 0.02586 -0.48379 0.01857 -0.47986 0.01076 -0.47777 C 0.00191 -0.47199 -0.00712 -0.47199 -0.01667 -0.4699 C -0.02605 -0.46551 -0.0342 -0.45972 -0.0441 -0.45717 C -0.05313 -0.45 -0.06111 -0.44097 -0.07136 -0.43819 C -0.0816 -0.42731 -0.08716 -0.41157 -0.1 -0.40486 C -0.10573 -0.39444 -0.1132 -0.38703 -0.1191 -0.37615 C -0.12136 -0.36504 -0.12431 -0.34629 -0.13212 -0.33981 C -0.13247 -0.33819 -0.13334 -0.33657 -0.13334 -0.33495 C -0.13334 -0.28379 -0.13525 -0.31111 -0.1191 -0.28426 C -0.11268 -0.27361 -0.12188 -0.28055 -0.11077 -0.27453 C -0.10799 -0.26412 -0.11181 -0.275 -0.10591 -0.26828 C -0.10434 -0.26666 -0.104 -0.26365 -0.10243 -0.26203 C -0.09983 -0.25902 -0.09601 -0.25902 -0.09289 -0.25717 C -0.0816 -0.25023 -0.07205 -0.24768 -0.05955 -0.24606 C -0.05365 -0.24282 -0.04792 -0.24143 -0.04167 -0.23981 C -0.0349 -0.23796 -0.02136 -0.23495 -0.02136 -0.23472 C 0.00295 -0.23611 0.02448 -0.23657 0.04757 -0.24444 C 0.04982 -0.24745 0.05295 -0.24907 0.05486 -0.25231 C 0.05573 -0.2537 0.05503 -0.25602 0.0559 -0.25717 C 0.05798 -0.25995 0.06319 -0.26342 0.06319 -0.26319 C 0.0651 -0.27268 0.06336 -0.26713 0.07152 -0.27777 L 0.07152 -0.27754 C 0.07639 -0.28865 0.08264 -0.29305 0.09166 -0.29676 C 0.09323 -0.29977 0.09357 -0.3037 0.09531 -0.30648 C 0.09722 -0.30972 0.10295 -0.31458 0.1059 -0.31597 C 0.10833 -0.31921 0.11076 -0.32222 0.11319 -0.32546 C 0.11406 -0.32662 0.11371 -0.3287 0.11423 -0.33009 C 0.11632 -0.33565 0.11753 -0.33958 0.12152 -0.34282 C 0.12795 -0.35671 0.1342 -0.34768 0.14409 -0.34768 " pathEditMode="relative" rAng="0" ptsTypes="fffffffffffffffffffffffffffffffffffffffffffffffffffffffffffffffFfffffffA">
                                      <p:cBhvr>
                                        <p:cTn id="72" dur="2000" fill="hold"/>
                                        <p:tgtEl>
                                          <p:spTgt spid="867343"/>
                                        </p:tgtEl>
                                        <p:attrNameLst>
                                          <p:attrName>ppt_x</p:attrName>
                                          <p:attrName>ppt_y</p:attrName>
                                        </p:attrNameLst>
                                      </p:cBhvr>
                                      <p:rCtr x="4132" y="-34005"/>
                                    </p:animMotion>
                                  </p:childTnLst>
                                </p:cTn>
                              </p:par>
                              <p:par>
                                <p:cTn id="73" presetID="2" presetClass="exit" presetSubtype="4" fill="hold" nodeType="withEffect">
                                  <p:stCondLst>
                                    <p:cond delay="0"/>
                                  </p:stCondLst>
                                  <p:childTnLst>
                                    <p:anim calcmode="lin" valueType="num">
                                      <p:cBhvr additive="base">
                                        <p:cTn id="74" dur="500"/>
                                        <p:tgtEl>
                                          <p:spTgt spid="867344"/>
                                        </p:tgtEl>
                                        <p:attrNameLst>
                                          <p:attrName>ppt_x</p:attrName>
                                        </p:attrNameLst>
                                      </p:cBhvr>
                                      <p:tavLst>
                                        <p:tav tm="0">
                                          <p:val>
                                            <p:strVal val="ppt_x"/>
                                          </p:val>
                                        </p:tav>
                                        <p:tav tm="100000">
                                          <p:val>
                                            <p:strVal val="ppt_x"/>
                                          </p:val>
                                        </p:tav>
                                      </p:tavLst>
                                    </p:anim>
                                    <p:anim calcmode="lin" valueType="num">
                                      <p:cBhvr additive="base">
                                        <p:cTn id="75" dur="500"/>
                                        <p:tgtEl>
                                          <p:spTgt spid="867344"/>
                                        </p:tgtEl>
                                        <p:attrNameLst>
                                          <p:attrName>ppt_y</p:attrName>
                                        </p:attrNameLst>
                                      </p:cBhvr>
                                      <p:tavLst>
                                        <p:tav tm="0">
                                          <p:val>
                                            <p:strVal val="ppt_y"/>
                                          </p:val>
                                        </p:tav>
                                        <p:tav tm="100000">
                                          <p:val>
                                            <p:strVal val="1+ppt_h/2"/>
                                          </p:val>
                                        </p:tav>
                                      </p:tavLst>
                                    </p:anim>
                                    <p:set>
                                      <p:cBhvr>
                                        <p:cTn id="76" dur="1" fill="hold">
                                          <p:stCondLst>
                                            <p:cond delay="499"/>
                                          </p:stCondLst>
                                        </p:cTn>
                                        <p:tgtEl>
                                          <p:spTgt spid="867344"/>
                                        </p:tgtEl>
                                        <p:attrNameLst>
                                          <p:attrName>style.visibility</p:attrName>
                                        </p:attrNameLst>
                                      </p:cBhvr>
                                      <p:to>
                                        <p:strVal val="hidden"/>
                                      </p:to>
                                    </p:set>
                                  </p:childTnLst>
                                </p:cTn>
                              </p:par>
                              <p:par>
                                <p:cTn id="77" presetID="2" presetClass="exit" presetSubtype="4" fill="hold" grpId="1" nodeType="withEffect">
                                  <p:stCondLst>
                                    <p:cond delay="0"/>
                                  </p:stCondLst>
                                  <p:childTnLst>
                                    <p:anim calcmode="lin" valueType="num">
                                      <p:cBhvr additive="base">
                                        <p:cTn id="78" dur="500"/>
                                        <p:tgtEl>
                                          <p:spTgt spid="867345"/>
                                        </p:tgtEl>
                                        <p:attrNameLst>
                                          <p:attrName>ppt_x</p:attrName>
                                        </p:attrNameLst>
                                      </p:cBhvr>
                                      <p:tavLst>
                                        <p:tav tm="0">
                                          <p:val>
                                            <p:strVal val="ppt_x"/>
                                          </p:val>
                                        </p:tav>
                                        <p:tav tm="100000">
                                          <p:val>
                                            <p:strVal val="ppt_x"/>
                                          </p:val>
                                        </p:tav>
                                      </p:tavLst>
                                    </p:anim>
                                    <p:anim calcmode="lin" valueType="num">
                                      <p:cBhvr additive="base">
                                        <p:cTn id="79" dur="500"/>
                                        <p:tgtEl>
                                          <p:spTgt spid="867345"/>
                                        </p:tgtEl>
                                        <p:attrNameLst>
                                          <p:attrName>ppt_y</p:attrName>
                                        </p:attrNameLst>
                                      </p:cBhvr>
                                      <p:tavLst>
                                        <p:tav tm="0">
                                          <p:val>
                                            <p:strVal val="ppt_y"/>
                                          </p:val>
                                        </p:tav>
                                        <p:tav tm="100000">
                                          <p:val>
                                            <p:strVal val="1+ppt_h/2"/>
                                          </p:val>
                                        </p:tav>
                                      </p:tavLst>
                                    </p:anim>
                                    <p:set>
                                      <p:cBhvr>
                                        <p:cTn id="80" dur="1" fill="hold">
                                          <p:stCondLst>
                                            <p:cond delay="499"/>
                                          </p:stCondLst>
                                        </p:cTn>
                                        <p:tgtEl>
                                          <p:spTgt spid="867345"/>
                                        </p:tgtEl>
                                        <p:attrNameLst>
                                          <p:attrName>style.visibility</p:attrName>
                                        </p:attrNameLst>
                                      </p:cBhvr>
                                      <p:to>
                                        <p:strVal val="hidden"/>
                                      </p:to>
                                    </p:set>
                                  </p:childTnLst>
                                </p:cTn>
                              </p:par>
                              <p:par>
                                <p:cTn id="81" presetID="9" presetClass="exit" presetSubtype="0" fill="hold" grpId="1" nodeType="withEffect">
                                  <p:stCondLst>
                                    <p:cond delay="0"/>
                                  </p:stCondLst>
                                  <p:childTnLst>
                                    <p:animEffect transition="out" filter="dissolve">
                                      <p:cBhvr>
                                        <p:cTn id="82" dur="500"/>
                                        <p:tgtEl>
                                          <p:spTgt spid="867335"/>
                                        </p:tgtEl>
                                      </p:cBhvr>
                                    </p:animEffect>
                                    <p:set>
                                      <p:cBhvr>
                                        <p:cTn id="83" dur="1" fill="hold">
                                          <p:stCondLst>
                                            <p:cond delay="499"/>
                                          </p:stCondLst>
                                        </p:cTn>
                                        <p:tgtEl>
                                          <p:spTgt spid="867335"/>
                                        </p:tgtEl>
                                        <p:attrNameLst>
                                          <p:attrName>style.visibility</p:attrName>
                                        </p:attrNameLst>
                                      </p:cBhvr>
                                      <p:to>
                                        <p:strVal val="hidden"/>
                                      </p:to>
                                    </p:set>
                                  </p:childTnLst>
                                </p:cTn>
                              </p:par>
                              <p:par>
                                <p:cTn id="84" presetID="9" presetClass="exit" presetSubtype="0" fill="hold" nodeType="withEffect">
                                  <p:stCondLst>
                                    <p:cond delay="0"/>
                                  </p:stCondLst>
                                  <p:childTnLst>
                                    <p:animEffect transition="out" filter="dissolve">
                                      <p:cBhvr>
                                        <p:cTn id="85" dur="500"/>
                                        <p:tgtEl>
                                          <p:spTgt spid="867342"/>
                                        </p:tgtEl>
                                      </p:cBhvr>
                                    </p:animEffect>
                                    <p:set>
                                      <p:cBhvr>
                                        <p:cTn id="86" dur="1" fill="hold">
                                          <p:stCondLst>
                                            <p:cond delay="499"/>
                                          </p:stCondLst>
                                        </p:cTn>
                                        <p:tgtEl>
                                          <p:spTgt spid="867342"/>
                                        </p:tgtEl>
                                        <p:attrNameLst>
                                          <p:attrName>style.visibility</p:attrName>
                                        </p:attrNameLst>
                                      </p:cBhvr>
                                      <p:to>
                                        <p:strVal val="hidden"/>
                                      </p:to>
                                    </p:set>
                                  </p:childTnLst>
                                </p:cTn>
                              </p:par>
                              <p:par>
                                <p:cTn id="87" presetID="14" presetClass="exit" presetSubtype="10" fill="hold" grpId="1" nodeType="withEffect">
                                  <p:stCondLst>
                                    <p:cond delay="0"/>
                                  </p:stCondLst>
                                  <p:childTnLst>
                                    <p:animEffect transition="out" filter="randombar(horizontal)">
                                      <p:cBhvr>
                                        <p:cTn id="88" dur="500"/>
                                        <p:tgtEl>
                                          <p:spTgt spid="867333"/>
                                        </p:tgtEl>
                                      </p:cBhvr>
                                    </p:animEffect>
                                    <p:set>
                                      <p:cBhvr>
                                        <p:cTn id="89" dur="1" fill="hold">
                                          <p:stCondLst>
                                            <p:cond delay="499"/>
                                          </p:stCondLst>
                                        </p:cTn>
                                        <p:tgtEl>
                                          <p:spTgt spid="867333"/>
                                        </p:tgtEl>
                                        <p:attrNameLst>
                                          <p:attrName>style.visibility</p:attrName>
                                        </p:attrNameLst>
                                      </p:cBhvr>
                                      <p:to>
                                        <p:strVal val="hidden"/>
                                      </p:to>
                                    </p:set>
                                  </p:childTnLst>
                                </p:cTn>
                              </p:par>
                              <p:par>
                                <p:cTn id="90" presetID="14" presetClass="exit" presetSubtype="10" fill="hold" nodeType="withEffect">
                                  <p:stCondLst>
                                    <p:cond delay="0"/>
                                  </p:stCondLst>
                                  <p:childTnLst>
                                    <p:animEffect transition="out" filter="randombar(horizontal)">
                                      <p:cBhvr>
                                        <p:cTn id="91" dur="500"/>
                                        <p:tgtEl>
                                          <p:spTgt spid="867340"/>
                                        </p:tgtEl>
                                      </p:cBhvr>
                                    </p:animEffect>
                                    <p:set>
                                      <p:cBhvr>
                                        <p:cTn id="92" dur="1" fill="hold">
                                          <p:stCondLst>
                                            <p:cond delay="499"/>
                                          </p:stCondLst>
                                        </p:cTn>
                                        <p:tgtEl>
                                          <p:spTgt spid="867340"/>
                                        </p:tgtEl>
                                        <p:attrNameLst>
                                          <p:attrName>style.visibility</p:attrName>
                                        </p:attrNameLst>
                                      </p:cBhvr>
                                      <p:to>
                                        <p:strVal val="hidden"/>
                                      </p:to>
                                    </p:set>
                                  </p:childTnLst>
                                </p:cTn>
                              </p:par>
                              <p:par>
                                <p:cTn id="93" presetID="21" presetClass="exit" presetSubtype="4" fill="hold" grpId="1" nodeType="withEffect">
                                  <p:stCondLst>
                                    <p:cond delay="0"/>
                                  </p:stCondLst>
                                  <p:childTnLst>
                                    <p:animEffect transition="out" filter="wheel(4)">
                                      <p:cBhvr>
                                        <p:cTn id="94" dur="2000"/>
                                        <p:tgtEl>
                                          <p:spTgt spid="867337"/>
                                        </p:tgtEl>
                                      </p:cBhvr>
                                    </p:animEffect>
                                    <p:set>
                                      <p:cBhvr>
                                        <p:cTn id="95" dur="1" fill="hold">
                                          <p:stCondLst>
                                            <p:cond delay="1999"/>
                                          </p:stCondLst>
                                        </p:cTn>
                                        <p:tgtEl>
                                          <p:spTgt spid="867337"/>
                                        </p:tgtEl>
                                        <p:attrNameLst>
                                          <p:attrName>style.visibility</p:attrName>
                                        </p:attrNameLst>
                                      </p:cBhvr>
                                      <p:to>
                                        <p:strVal val="hidden"/>
                                      </p:to>
                                    </p:set>
                                  </p:childTnLst>
                                </p:cTn>
                              </p:par>
                              <p:par>
                                <p:cTn id="96" presetID="21" presetClass="exit" presetSubtype="4" fill="hold" nodeType="withEffect">
                                  <p:stCondLst>
                                    <p:cond delay="0"/>
                                  </p:stCondLst>
                                  <p:childTnLst>
                                    <p:animEffect transition="out" filter="wheel(4)">
                                      <p:cBhvr>
                                        <p:cTn id="97" dur="2000"/>
                                        <p:tgtEl>
                                          <p:spTgt spid="867339"/>
                                        </p:tgtEl>
                                      </p:cBhvr>
                                    </p:animEffect>
                                    <p:set>
                                      <p:cBhvr>
                                        <p:cTn id="98" dur="1" fill="hold">
                                          <p:stCondLst>
                                            <p:cond delay="1999"/>
                                          </p:stCondLst>
                                        </p:cTn>
                                        <p:tgtEl>
                                          <p:spTgt spid="867339"/>
                                        </p:tgtEl>
                                        <p:attrNameLst>
                                          <p:attrName>style.visibility</p:attrName>
                                        </p:attrNameLst>
                                      </p:cBhvr>
                                      <p:to>
                                        <p:strVal val="hidden"/>
                                      </p:to>
                                    </p:set>
                                  </p:childTnLst>
                                </p:cTn>
                              </p:par>
                              <p:par>
                                <p:cTn id="99" presetID="8" presetClass="exit" presetSubtype="16" fill="hold" grpId="1" nodeType="withEffect">
                                  <p:stCondLst>
                                    <p:cond delay="0"/>
                                  </p:stCondLst>
                                  <p:childTnLst>
                                    <p:animEffect transition="out" filter="diamond(in)">
                                      <p:cBhvr>
                                        <p:cTn id="100" dur="2000"/>
                                        <p:tgtEl>
                                          <p:spTgt spid="867334"/>
                                        </p:tgtEl>
                                      </p:cBhvr>
                                    </p:animEffect>
                                    <p:set>
                                      <p:cBhvr>
                                        <p:cTn id="101" dur="1" fill="hold">
                                          <p:stCondLst>
                                            <p:cond delay="1999"/>
                                          </p:stCondLst>
                                        </p:cTn>
                                        <p:tgtEl>
                                          <p:spTgt spid="867334"/>
                                        </p:tgtEl>
                                        <p:attrNameLst>
                                          <p:attrName>style.visibility</p:attrName>
                                        </p:attrNameLst>
                                      </p:cBhvr>
                                      <p:to>
                                        <p:strVal val="hidden"/>
                                      </p:to>
                                    </p:set>
                                  </p:childTnLst>
                                </p:cTn>
                              </p:par>
                              <p:par>
                                <p:cTn id="102" presetID="8" presetClass="exit" presetSubtype="16" fill="hold" nodeType="withEffect">
                                  <p:stCondLst>
                                    <p:cond delay="0"/>
                                  </p:stCondLst>
                                  <p:childTnLst>
                                    <p:animEffect transition="out" filter="diamond(in)">
                                      <p:cBhvr>
                                        <p:cTn id="103" dur="2000"/>
                                        <p:tgtEl>
                                          <p:spTgt spid="867338"/>
                                        </p:tgtEl>
                                      </p:cBhvr>
                                    </p:animEffect>
                                    <p:set>
                                      <p:cBhvr>
                                        <p:cTn id="104" dur="1" fill="hold">
                                          <p:stCondLst>
                                            <p:cond delay="1999"/>
                                          </p:stCondLst>
                                        </p:cTn>
                                        <p:tgtEl>
                                          <p:spTgt spid="867338"/>
                                        </p:tgtEl>
                                        <p:attrNameLst>
                                          <p:attrName>style.visibility</p:attrName>
                                        </p:attrNameLst>
                                      </p:cBhvr>
                                      <p:to>
                                        <p:strVal val="hidden"/>
                                      </p:to>
                                    </p:set>
                                  </p:childTnLst>
                                </p:cTn>
                              </p:par>
                              <p:par>
                                <p:cTn id="105" presetID="2" presetClass="exit" presetSubtype="4" fill="hold" grpId="2" nodeType="withEffect">
                                  <p:stCondLst>
                                    <p:cond delay="0"/>
                                  </p:stCondLst>
                                  <p:childTnLst>
                                    <p:anim calcmode="lin" valueType="num">
                                      <p:cBhvr additive="base">
                                        <p:cTn id="106" dur="500"/>
                                        <p:tgtEl>
                                          <p:spTgt spid="867335"/>
                                        </p:tgtEl>
                                        <p:attrNameLst>
                                          <p:attrName>ppt_x</p:attrName>
                                        </p:attrNameLst>
                                      </p:cBhvr>
                                      <p:tavLst>
                                        <p:tav tm="0">
                                          <p:val>
                                            <p:strVal val="ppt_x"/>
                                          </p:val>
                                        </p:tav>
                                        <p:tav tm="100000">
                                          <p:val>
                                            <p:strVal val="ppt_x"/>
                                          </p:val>
                                        </p:tav>
                                      </p:tavLst>
                                    </p:anim>
                                    <p:anim calcmode="lin" valueType="num">
                                      <p:cBhvr additive="base">
                                        <p:cTn id="107" dur="500"/>
                                        <p:tgtEl>
                                          <p:spTgt spid="867335"/>
                                        </p:tgtEl>
                                        <p:attrNameLst>
                                          <p:attrName>ppt_y</p:attrName>
                                        </p:attrNameLst>
                                      </p:cBhvr>
                                      <p:tavLst>
                                        <p:tav tm="0">
                                          <p:val>
                                            <p:strVal val="ppt_y"/>
                                          </p:val>
                                        </p:tav>
                                        <p:tav tm="100000">
                                          <p:val>
                                            <p:strVal val="1+ppt_h/2"/>
                                          </p:val>
                                        </p:tav>
                                      </p:tavLst>
                                    </p:anim>
                                    <p:set>
                                      <p:cBhvr>
                                        <p:cTn id="108" dur="1" fill="hold">
                                          <p:stCondLst>
                                            <p:cond delay="499"/>
                                          </p:stCondLst>
                                        </p:cTn>
                                        <p:tgtEl>
                                          <p:spTgt spid="867335"/>
                                        </p:tgtEl>
                                        <p:attrNameLst>
                                          <p:attrName>style.visibility</p:attrName>
                                        </p:attrNameLst>
                                      </p:cBhvr>
                                      <p:to>
                                        <p:strVal val="hidden"/>
                                      </p:to>
                                    </p:set>
                                  </p:childTnLst>
                                </p:cTn>
                              </p:par>
                              <p:par>
                                <p:cTn id="109" presetID="2" presetClass="exit" presetSubtype="4" fill="hold" nodeType="withEffect">
                                  <p:stCondLst>
                                    <p:cond delay="0"/>
                                  </p:stCondLst>
                                  <p:childTnLst>
                                    <p:anim calcmode="lin" valueType="num">
                                      <p:cBhvr additive="base">
                                        <p:cTn id="110" dur="500"/>
                                        <p:tgtEl>
                                          <p:spTgt spid="867342"/>
                                        </p:tgtEl>
                                        <p:attrNameLst>
                                          <p:attrName>ppt_x</p:attrName>
                                        </p:attrNameLst>
                                      </p:cBhvr>
                                      <p:tavLst>
                                        <p:tav tm="0">
                                          <p:val>
                                            <p:strVal val="ppt_x"/>
                                          </p:val>
                                        </p:tav>
                                        <p:tav tm="100000">
                                          <p:val>
                                            <p:strVal val="ppt_x"/>
                                          </p:val>
                                        </p:tav>
                                      </p:tavLst>
                                    </p:anim>
                                    <p:anim calcmode="lin" valueType="num">
                                      <p:cBhvr additive="base">
                                        <p:cTn id="111" dur="500"/>
                                        <p:tgtEl>
                                          <p:spTgt spid="867342"/>
                                        </p:tgtEl>
                                        <p:attrNameLst>
                                          <p:attrName>ppt_y</p:attrName>
                                        </p:attrNameLst>
                                      </p:cBhvr>
                                      <p:tavLst>
                                        <p:tav tm="0">
                                          <p:val>
                                            <p:strVal val="ppt_y"/>
                                          </p:val>
                                        </p:tav>
                                        <p:tav tm="100000">
                                          <p:val>
                                            <p:strVal val="1+ppt_h/2"/>
                                          </p:val>
                                        </p:tav>
                                      </p:tavLst>
                                    </p:anim>
                                    <p:set>
                                      <p:cBhvr>
                                        <p:cTn id="112" dur="1" fill="hold">
                                          <p:stCondLst>
                                            <p:cond delay="499"/>
                                          </p:stCondLst>
                                        </p:cTn>
                                        <p:tgtEl>
                                          <p:spTgt spid="867342"/>
                                        </p:tgtEl>
                                        <p:attrNameLst>
                                          <p:attrName>style.visibility</p:attrName>
                                        </p:attrNameLst>
                                      </p:cBhvr>
                                      <p:to>
                                        <p:strVal val="hidden"/>
                                      </p:to>
                                    </p:set>
                                  </p:childTnLst>
                                </p:cTn>
                              </p:par>
                              <p:par>
                                <p:cTn id="113" presetID="21" presetClass="exit" presetSubtype="4" fill="hold" grpId="2" nodeType="withEffect">
                                  <p:stCondLst>
                                    <p:cond delay="0"/>
                                  </p:stCondLst>
                                  <p:childTnLst>
                                    <p:animEffect transition="out" filter="wheel(4)">
                                      <p:cBhvr>
                                        <p:cTn id="114" dur="2000"/>
                                        <p:tgtEl>
                                          <p:spTgt spid="867333"/>
                                        </p:tgtEl>
                                      </p:cBhvr>
                                    </p:animEffect>
                                    <p:set>
                                      <p:cBhvr>
                                        <p:cTn id="115" dur="1" fill="hold">
                                          <p:stCondLst>
                                            <p:cond delay="1999"/>
                                          </p:stCondLst>
                                        </p:cTn>
                                        <p:tgtEl>
                                          <p:spTgt spid="867333"/>
                                        </p:tgtEl>
                                        <p:attrNameLst>
                                          <p:attrName>style.visibility</p:attrName>
                                        </p:attrNameLst>
                                      </p:cBhvr>
                                      <p:to>
                                        <p:strVal val="hidden"/>
                                      </p:to>
                                    </p:set>
                                  </p:childTnLst>
                                </p:cTn>
                              </p:par>
                              <p:par>
                                <p:cTn id="116" presetID="21" presetClass="exit" presetSubtype="4" fill="hold" nodeType="withEffect">
                                  <p:stCondLst>
                                    <p:cond delay="0"/>
                                  </p:stCondLst>
                                  <p:childTnLst>
                                    <p:animEffect transition="out" filter="wheel(4)">
                                      <p:cBhvr>
                                        <p:cTn id="117" dur="2000"/>
                                        <p:tgtEl>
                                          <p:spTgt spid="867340"/>
                                        </p:tgtEl>
                                      </p:cBhvr>
                                    </p:animEffect>
                                    <p:set>
                                      <p:cBhvr>
                                        <p:cTn id="118" dur="1" fill="hold">
                                          <p:stCondLst>
                                            <p:cond delay="1999"/>
                                          </p:stCondLst>
                                        </p:cTn>
                                        <p:tgtEl>
                                          <p:spTgt spid="8673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332" grpId="0" animBg="1"/>
      <p:bldP spid="867332" grpId="1" animBg="1"/>
      <p:bldP spid="867333" grpId="0" animBg="1"/>
      <p:bldP spid="867333" grpId="1" animBg="1"/>
      <p:bldP spid="867333" grpId="2" animBg="1"/>
      <p:bldP spid="867334" grpId="0" animBg="1"/>
      <p:bldP spid="867334" grpId="1" animBg="1"/>
      <p:bldP spid="867335" grpId="0" animBg="1"/>
      <p:bldP spid="867335" grpId="1" animBg="1"/>
      <p:bldP spid="867335" grpId="2" animBg="1"/>
      <p:bldP spid="867336" grpId="0" animBg="1"/>
      <p:bldP spid="867336" grpId="1" animBg="1"/>
      <p:bldP spid="867337" grpId="0" animBg="1"/>
      <p:bldP spid="867337" grpId="1" animBg="1"/>
      <p:bldP spid="867345" grpId="0" animBg="1"/>
      <p:bldP spid="86734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55776" y="548680"/>
            <a:ext cx="3888432" cy="707886"/>
          </a:xfrm>
          <a:prstGeom prst="rect">
            <a:avLst/>
          </a:prstGeom>
          <a:noFill/>
        </p:spPr>
        <p:txBody>
          <a:bodyPr wrap="square" rtlCol="0">
            <a:spAutoFit/>
          </a:bodyPr>
          <a:lstStyle/>
          <a:p>
            <a:r>
              <a:rPr lang="en-US" sz="4000" b="1" dirty="0" err="1" smtClean="0">
                <a:effectLst>
                  <a:outerShdw blurRad="38100" dist="38100" dir="2700000" algn="tl">
                    <a:srgbClr val="000000">
                      <a:alpha val="43137"/>
                    </a:srgbClr>
                  </a:outerShdw>
                </a:effectLst>
              </a:rPr>
              <a:t>Recapitulemos</a:t>
            </a:r>
            <a:endParaRPr lang="es-PR" sz="4000" b="1" dirty="0">
              <a:effectLst>
                <a:outerShdw blurRad="38100" dist="38100" dir="2700000" algn="tl">
                  <a:srgbClr val="000000">
                    <a:alpha val="43137"/>
                  </a:srgbClr>
                </a:outerShdw>
              </a:effectLst>
            </a:endParaRPr>
          </a:p>
        </p:txBody>
      </p:sp>
      <p:sp>
        <p:nvSpPr>
          <p:cNvPr id="3" name="Text Box 13"/>
          <p:cNvSpPr txBox="1">
            <a:spLocks noChangeArrowheads="1"/>
          </p:cNvSpPr>
          <p:nvPr/>
        </p:nvSpPr>
        <p:spPr bwMode="auto">
          <a:xfrm>
            <a:off x="228600" y="2060848"/>
            <a:ext cx="8915400"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n-US" sz="2400" b="1" dirty="0">
                <a:solidFill>
                  <a:srgbClr val="1C1C1C"/>
                </a:solidFill>
                <a:effectLst>
                  <a:outerShdw blurRad="38100" dist="38100" dir="2700000" algn="tl">
                    <a:srgbClr val="000000">
                      <a:alpha val="43137"/>
                    </a:srgbClr>
                  </a:outerShdw>
                </a:effectLst>
              </a:rPr>
              <a:t>El </a:t>
            </a:r>
            <a:r>
              <a:rPr lang="en-US" sz="2400" b="1" dirty="0" err="1">
                <a:solidFill>
                  <a:srgbClr val="1C1C1C"/>
                </a:solidFill>
                <a:effectLst>
                  <a:outerShdw blurRad="38100" dist="38100" dir="2700000" algn="tl">
                    <a:srgbClr val="000000">
                      <a:alpha val="43137"/>
                    </a:srgbClr>
                  </a:outerShdw>
                </a:effectLst>
              </a:rPr>
              <a:t>ser</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humano</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es</a:t>
            </a:r>
            <a:r>
              <a:rPr lang="en-US" sz="2400" b="1" dirty="0">
                <a:solidFill>
                  <a:srgbClr val="1C1C1C"/>
                </a:solidFill>
                <a:effectLst>
                  <a:outerShdw blurRad="38100" dist="38100" dir="2700000" algn="tl">
                    <a:srgbClr val="000000">
                      <a:alpha val="43137"/>
                    </a:srgbClr>
                  </a:outerShdw>
                </a:effectLst>
              </a:rPr>
              <a:t> </a:t>
            </a:r>
            <a:r>
              <a:rPr lang="en-US" sz="2400" b="1" dirty="0" err="1" smtClean="0">
                <a:solidFill>
                  <a:srgbClr val="1C1C1C"/>
                </a:solidFill>
                <a:effectLst>
                  <a:outerShdw blurRad="38100" dist="38100" dir="2700000" algn="tl">
                    <a:srgbClr val="000000">
                      <a:alpha val="43137"/>
                    </a:srgbClr>
                  </a:outerShdw>
                </a:effectLst>
              </a:rPr>
              <a:t>libre</a:t>
            </a:r>
            <a:endParaRPr lang="en-US" sz="2400" b="1" dirty="0" smtClean="0">
              <a:solidFill>
                <a:srgbClr val="1C1C1C"/>
              </a:solidFill>
              <a:effectLst>
                <a:outerShdw blurRad="38100" dist="38100" dir="2700000" algn="tl">
                  <a:srgbClr val="000000">
                    <a:alpha val="43137"/>
                  </a:srgbClr>
                </a:outerShdw>
              </a:effectLst>
            </a:endParaRPr>
          </a:p>
          <a:p>
            <a:pPr algn="ctr">
              <a:spcBef>
                <a:spcPct val="50000"/>
              </a:spcBef>
            </a:pPr>
            <a:endParaRPr lang="en-US" sz="2400" b="1" dirty="0">
              <a:solidFill>
                <a:srgbClr val="1C1C1C"/>
              </a:solidFill>
              <a:effectLst>
                <a:outerShdw blurRad="38100" dist="38100" dir="2700000" algn="tl">
                  <a:srgbClr val="000000">
                    <a:alpha val="43137"/>
                  </a:srgbClr>
                </a:outerShdw>
              </a:effectLst>
            </a:endParaRPr>
          </a:p>
          <a:p>
            <a:pPr algn="ctr">
              <a:spcBef>
                <a:spcPct val="50000"/>
              </a:spcBef>
            </a:pPr>
            <a:r>
              <a:rPr lang="en-US" sz="2400" b="1" dirty="0" err="1">
                <a:solidFill>
                  <a:srgbClr val="1C1C1C"/>
                </a:solidFill>
                <a:effectLst>
                  <a:outerShdw blurRad="38100" dist="38100" dir="2700000" algn="tl">
                    <a:srgbClr val="000000">
                      <a:alpha val="43137"/>
                    </a:srgbClr>
                  </a:outerShdw>
                </a:effectLst>
              </a:rPr>
              <a:t>Pero</a:t>
            </a:r>
            <a:r>
              <a:rPr lang="en-US" sz="2400" b="1" dirty="0">
                <a:solidFill>
                  <a:srgbClr val="1C1C1C"/>
                </a:solidFill>
                <a:effectLst>
                  <a:outerShdw blurRad="38100" dist="38100" dir="2700000" algn="tl">
                    <a:srgbClr val="000000">
                      <a:alpha val="43137"/>
                    </a:srgbClr>
                  </a:outerShdw>
                </a:effectLst>
              </a:rPr>
              <a:t> el </a:t>
            </a:r>
            <a:r>
              <a:rPr lang="en-US" sz="2400" b="1" dirty="0" err="1">
                <a:solidFill>
                  <a:srgbClr val="1C1C1C"/>
                </a:solidFill>
                <a:effectLst>
                  <a:outerShdw blurRad="38100" dist="38100" dir="2700000" algn="tl">
                    <a:srgbClr val="000000">
                      <a:alpha val="43137"/>
                    </a:srgbClr>
                  </a:outerShdw>
                </a:effectLst>
              </a:rPr>
              <a:t>buen</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uso</a:t>
            </a:r>
            <a:r>
              <a:rPr lang="en-US" sz="2400" b="1" dirty="0">
                <a:solidFill>
                  <a:srgbClr val="1C1C1C"/>
                </a:solidFill>
                <a:effectLst>
                  <a:outerShdw blurRad="38100" dist="38100" dir="2700000" algn="tl">
                    <a:srgbClr val="000000">
                      <a:alpha val="43137"/>
                    </a:srgbClr>
                  </a:outerShdw>
                </a:effectLst>
              </a:rPr>
              <a:t> de la </a:t>
            </a:r>
            <a:r>
              <a:rPr lang="en-US" sz="2400" b="1" dirty="0" err="1">
                <a:solidFill>
                  <a:srgbClr val="1C1C1C"/>
                </a:solidFill>
                <a:effectLst>
                  <a:outerShdw blurRad="38100" dist="38100" dir="2700000" algn="tl">
                    <a:srgbClr val="000000">
                      <a:alpha val="43137"/>
                    </a:srgbClr>
                  </a:outerShdw>
                </a:effectLst>
              </a:rPr>
              <a:t>libertad</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es</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complejo</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debido</a:t>
            </a:r>
            <a:r>
              <a:rPr lang="en-US" sz="2400" b="1" dirty="0">
                <a:solidFill>
                  <a:srgbClr val="1C1C1C"/>
                </a:solidFill>
                <a:effectLst>
                  <a:outerShdw blurRad="38100" dist="38100" dir="2700000" algn="tl">
                    <a:srgbClr val="000000">
                      <a:alpha val="43137"/>
                    </a:srgbClr>
                  </a:outerShdw>
                </a:effectLst>
              </a:rPr>
              <a:t> a </a:t>
            </a:r>
            <a:r>
              <a:rPr lang="en-US" sz="2400" b="1" dirty="0" err="1">
                <a:solidFill>
                  <a:srgbClr val="1C1C1C"/>
                </a:solidFill>
                <a:effectLst>
                  <a:outerShdw blurRad="38100" dist="38100" dir="2700000" algn="tl">
                    <a:srgbClr val="000000">
                      <a:alpha val="43137"/>
                    </a:srgbClr>
                  </a:outerShdw>
                </a:effectLst>
              </a:rPr>
              <a:t>que</a:t>
            </a:r>
            <a:r>
              <a:rPr lang="en-US" sz="2400" b="1" dirty="0">
                <a:solidFill>
                  <a:srgbClr val="1C1C1C"/>
                </a:solidFill>
                <a:effectLst>
                  <a:outerShdw blurRad="38100" dist="38100" dir="2700000" algn="tl">
                    <a:srgbClr val="000000">
                      <a:alpha val="43137"/>
                    </a:srgbClr>
                  </a:outerShdw>
                </a:effectLst>
              </a:rPr>
              <a:t> no </a:t>
            </a:r>
            <a:r>
              <a:rPr lang="en-US" sz="2400" b="1" dirty="0" err="1">
                <a:solidFill>
                  <a:srgbClr val="1C1C1C"/>
                </a:solidFill>
                <a:effectLst>
                  <a:outerShdw blurRad="38100" dist="38100" dir="2700000" algn="tl">
                    <a:srgbClr val="000000">
                      <a:alpha val="43137"/>
                    </a:srgbClr>
                  </a:outerShdw>
                </a:effectLst>
              </a:rPr>
              <a:t>siempre</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tenemos</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certidumbre</a:t>
            </a:r>
            <a:r>
              <a:rPr lang="en-US" sz="2400" b="1" dirty="0">
                <a:solidFill>
                  <a:srgbClr val="1C1C1C"/>
                </a:solidFill>
                <a:effectLst>
                  <a:outerShdw blurRad="38100" dist="38100" dir="2700000" algn="tl">
                    <a:srgbClr val="000000">
                      <a:alpha val="43137"/>
                    </a:srgbClr>
                  </a:outerShdw>
                </a:effectLst>
              </a:rPr>
              <a:t> de </a:t>
            </a:r>
            <a:r>
              <a:rPr lang="en-US" sz="2400" b="1" dirty="0" err="1">
                <a:solidFill>
                  <a:srgbClr val="1C1C1C"/>
                </a:solidFill>
                <a:effectLst>
                  <a:outerShdw blurRad="38100" dist="38100" dir="2700000" algn="tl">
                    <a:srgbClr val="000000">
                      <a:alpha val="43137"/>
                    </a:srgbClr>
                  </a:outerShdw>
                </a:effectLst>
              </a:rPr>
              <a:t>las</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consecuencias</a:t>
            </a:r>
            <a:r>
              <a:rPr lang="en-US" sz="2400" b="1" dirty="0">
                <a:solidFill>
                  <a:srgbClr val="1C1C1C"/>
                </a:solidFill>
                <a:effectLst>
                  <a:outerShdw blurRad="38100" dist="38100" dir="2700000" algn="tl">
                    <a:srgbClr val="000000">
                      <a:alpha val="43137"/>
                    </a:srgbClr>
                  </a:outerShdw>
                </a:effectLst>
              </a:rPr>
              <a:t> de </a:t>
            </a:r>
            <a:r>
              <a:rPr lang="en-US" sz="2400" b="1" dirty="0" err="1">
                <a:solidFill>
                  <a:srgbClr val="1C1C1C"/>
                </a:solidFill>
                <a:effectLst>
                  <a:outerShdw blurRad="38100" dist="38100" dir="2700000" algn="tl">
                    <a:srgbClr val="000000">
                      <a:alpha val="43137"/>
                    </a:srgbClr>
                  </a:outerShdw>
                </a:effectLst>
              </a:rPr>
              <a:t>nuestras</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decisiones</a:t>
            </a:r>
            <a:r>
              <a:rPr lang="en-US" sz="2400" b="1" dirty="0" smtClean="0">
                <a:solidFill>
                  <a:srgbClr val="1C1C1C"/>
                </a:solidFill>
                <a:effectLst>
                  <a:outerShdw blurRad="38100" dist="38100" dir="2700000" algn="tl">
                    <a:srgbClr val="000000">
                      <a:alpha val="43137"/>
                    </a:srgbClr>
                  </a:outerShdw>
                </a:effectLst>
              </a:rPr>
              <a:t>.</a:t>
            </a:r>
          </a:p>
          <a:p>
            <a:pPr algn="ctr">
              <a:spcBef>
                <a:spcPct val="50000"/>
              </a:spcBef>
            </a:pPr>
            <a:endParaRPr lang="en-US" sz="2400" b="1" dirty="0">
              <a:solidFill>
                <a:srgbClr val="1C1C1C"/>
              </a:solidFill>
              <a:effectLst>
                <a:outerShdw blurRad="38100" dist="38100" dir="2700000" algn="tl">
                  <a:srgbClr val="000000">
                    <a:alpha val="43137"/>
                  </a:srgbClr>
                </a:outerShdw>
              </a:effectLst>
            </a:endParaRPr>
          </a:p>
          <a:p>
            <a:pPr algn="ctr">
              <a:spcBef>
                <a:spcPct val="50000"/>
              </a:spcBef>
            </a:pPr>
            <a:r>
              <a:rPr lang="en-US" sz="2400" b="1" dirty="0">
                <a:solidFill>
                  <a:srgbClr val="1C1C1C"/>
                </a:solidFill>
                <a:effectLst>
                  <a:outerShdw blurRad="38100" dist="38100" dir="2700000" algn="tl">
                    <a:srgbClr val="000000">
                      <a:alpha val="43137"/>
                    </a:srgbClr>
                  </a:outerShdw>
                </a:effectLst>
              </a:rPr>
              <a:t>La </a:t>
            </a:r>
            <a:r>
              <a:rPr lang="en-US" sz="2400" b="1" dirty="0" err="1">
                <a:solidFill>
                  <a:srgbClr val="1C1C1C"/>
                </a:solidFill>
                <a:effectLst>
                  <a:outerShdw blurRad="38100" dist="38100" dir="2700000" algn="tl">
                    <a:srgbClr val="000000">
                      <a:alpha val="43137"/>
                    </a:srgbClr>
                  </a:outerShdw>
                </a:effectLst>
              </a:rPr>
              <a:t>ética</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nos</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ayuda</a:t>
            </a:r>
            <a:r>
              <a:rPr lang="en-US" sz="2400" b="1" dirty="0">
                <a:solidFill>
                  <a:srgbClr val="1C1C1C"/>
                </a:solidFill>
                <a:effectLst>
                  <a:outerShdw blurRad="38100" dist="38100" dir="2700000" algn="tl">
                    <a:srgbClr val="000000">
                      <a:alpha val="43137"/>
                    </a:srgbClr>
                  </a:outerShdw>
                </a:effectLst>
              </a:rPr>
              <a:t> a </a:t>
            </a:r>
            <a:r>
              <a:rPr lang="en-US" sz="2400" b="1" dirty="0" err="1">
                <a:solidFill>
                  <a:srgbClr val="1C1C1C"/>
                </a:solidFill>
                <a:effectLst>
                  <a:outerShdw blurRad="38100" dist="38100" dir="2700000" algn="tl">
                    <a:srgbClr val="000000">
                      <a:alpha val="43137"/>
                    </a:srgbClr>
                  </a:outerShdw>
                </a:effectLst>
              </a:rPr>
              <a:t>analizar</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las</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posibles</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consecuencias</a:t>
            </a:r>
            <a:r>
              <a:rPr lang="en-US" sz="2400" b="1" dirty="0">
                <a:solidFill>
                  <a:srgbClr val="1C1C1C"/>
                </a:solidFill>
                <a:effectLst>
                  <a:outerShdw blurRad="38100" dist="38100" dir="2700000" algn="tl">
                    <a:srgbClr val="000000">
                      <a:alpha val="43137"/>
                    </a:srgbClr>
                  </a:outerShdw>
                </a:effectLst>
              </a:rPr>
              <a:t> de </a:t>
            </a:r>
            <a:r>
              <a:rPr lang="en-US" sz="2400" b="1" dirty="0" err="1">
                <a:solidFill>
                  <a:srgbClr val="1C1C1C"/>
                </a:solidFill>
                <a:effectLst>
                  <a:outerShdw blurRad="38100" dist="38100" dir="2700000" algn="tl">
                    <a:srgbClr val="000000">
                      <a:alpha val="43137"/>
                    </a:srgbClr>
                  </a:outerShdw>
                </a:effectLst>
              </a:rPr>
              <a:t>nuestros</a:t>
            </a:r>
            <a:r>
              <a:rPr lang="en-US" sz="2400" b="1" dirty="0">
                <a:solidFill>
                  <a:srgbClr val="1C1C1C"/>
                </a:solidFill>
                <a:effectLst>
                  <a:outerShdw blurRad="38100" dist="38100" dir="2700000" algn="tl">
                    <a:srgbClr val="000000">
                      <a:alpha val="43137"/>
                    </a:srgbClr>
                  </a:outerShdw>
                </a:effectLst>
              </a:rPr>
              <a:t> </a:t>
            </a:r>
            <a:r>
              <a:rPr lang="en-US" sz="2400" b="1" dirty="0" err="1">
                <a:solidFill>
                  <a:srgbClr val="1C1C1C"/>
                </a:solidFill>
                <a:effectLst>
                  <a:outerShdw blurRad="38100" dist="38100" dir="2700000" algn="tl">
                    <a:srgbClr val="000000">
                      <a:alpha val="43137"/>
                    </a:srgbClr>
                  </a:outerShdw>
                </a:effectLst>
              </a:rPr>
              <a:t>actos</a:t>
            </a:r>
            <a:r>
              <a:rPr lang="en-US" sz="2400" b="1" dirty="0">
                <a:solidFill>
                  <a:srgbClr val="1C1C1C"/>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xmlns="" val="9932289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305361"/>
            <a:ext cx="8424936" cy="1323439"/>
          </a:xfrm>
          <a:prstGeom prst="rect">
            <a:avLst/>
          </a:prstGeom>
          <a:noFill/>
        </p:spPr>
        <p:txBody>
          <a:bodyPr wrap="square" rtlCol="0">
            <a:spAutoFit/>
          </a:bodyPr>
          <a:lstStyle/>
          <a:p>
            <a:pPr algn="ctr"/>
            <a:r>
              <a:rPr lang="en-US" sz="4000" b="1" dirty="0" smtClean="0">
                <a:effectLst>
                  <a:outerShdw blurRad="38100" dist="38100" dir="2700000" algn="tl">
                    <a:srgbClr val="000000">
                      <a:alpha val="43137"/>
                    </a:srgbClr>
                  </a:outerShdw>
                </a:effectLst>
              </a:rPr>
              <a:t>“Responsible Conduct in Research” (RCR)</a:t>
            </a:r>
            <a:endParaRPr lang="es-PR" sz="4000" b="1" dirty="0">
              <a:effectLst>
                <a:outerShdw blurRad="38100" dist="38100" dir="2700000" algn="tl">
                  <a:srgbClr val="000000">
                    <a:alpha val="43137"/>
                  </a:srgbClr>
                </a:outerShdw>
              </a:effectLst>
            </a:endParaRPr>
          </a:p>
        </p:txBody>
      </p:sp>
      <p:sp>
        <p:nvSpPr>
          <p:cNvPr id="2" name="Rectangle 1"/>
          <p:cNvSpPr/>
          <p:nvPr/>
        </p:nvSpPr>
        <p:spPr>
          <a:xfrm>
            <a:off x="827584" y="1772816"/>
            <a:ext cx="7560840" cy="461665"/>
          </a:xfrm>
          <a:prstGeom prst="rect">
            <a:avLst/>
          </a:prstGeom>
        </p:spPr>
        <p:txBody>
          <a:bodyPr wrap="square">
            <a:spAutoFit/>
          </a:bodyPr>
          <a:lstStyle/>
          <a:p>
            <a:pPr algn="ctr"/>
            <a:r>
              <a:rPr lang="en-US" sz="2400" b="1" dirty="0" err="1" smtClean="0">
                <a:effectLst>
                  <a:outerShdw blurRad="38100" dist="38100" dir="2700000" algn="tl">
                    <a:srgbClr val="000000">
                      <a:alpha val="43137"/>
                    </a:srgbClr>
                  </a:outerShdw>
                </a:effectLst>
              </a:rPr>
              <a:t>Problemas</a:t>
            </a:r>
            <a:r>
              <a:rPr lang="en-US" sz="2400" b="1" dirty="0" smtClean="0">
                <a:effectLst>
                  <a:outerShdw blurRad="38100" dist="38100" dir="2700000" algn="tl">
                    <a:srgbClr val="000000">
                      <a:alpha val="43137"/>
                    </a:srgbClr>
                  </a:outerShdw>
                </a:effectLst>
              </a:rPr>
              <a:t> y </a:t>
            </a:r>
            <a:r>
              <a:rPr lang="en-US" sz="2400" b="1" dirty="0" err="1" smtClean="0">
                <a:effectLst>
                  <a:outerShdw blurRad="38100" dist="38100" dir="2700000" algn="tl">
                    <a:srgbClr val="000000">
                      <a:alpha val="43137"/>
                    </a:srgbClr>
                  </a:outerShdw>
                </a:effectLst>
              </a:rPr>
              <a:t>retos</a:t>
            </a:r>
            <a:r>
              <a:rPr lang="en-US" sz="2400" b="1" dirty="0" smtClean="0">
                <a:effectLst>
                  <a:outerShdw blurRad="38100" dist="38100" dir="2700000" algn="tl">
                    <a:srgbClr val="000000">
                      <a:alpha val="43137"/>
                    </a:srgbClr>
                  </a:outerShdw>
                </a:effectLst>
              </a:rPr>
              <a:t> en la </a:t>
            </a:r>
            <a:r>
              <a:rPr lang="en-US" sz="2400" b="1" dirty="0" err="1" smtClean="0">
                <a:effectLst>
                  <a:outerShdw blurRad="38100" dist="38100" dir="2700000" algn="tl">
                    <a:srgbClr val="000000">
                      <a:alpha val="43137"/>
                    </a:srgbClr>
                  </a:outerShdw>
                </a:effectLst>
              </a:rPr>
              <a:t>ética</a:t>
            </a:r>
            <a:r>
              <a:rPr lang="en-US" sz="2400" b="1" dirty="0" smtClean="0">
                <a:effectLst>
                  <a:outerShdw blurRad="38100" dist="38100" dir="2700000" algn="tl">
                    <a:srgbClr val="000000">
                      <a:alpha val="43137"/>
                    </a:srgbClr>
                  </a:outerShdw>
                </a:effectLst>
              </a:rPr>
              <a:t> en la </a:t>
            </a:r>
            <a:r>
              <a:rPr lang="en-US" sz="2400" b="1" dirty="0" err="1" smtClean="0">
                <a:effectLst>
                  <a:outerShdw blurRad="38100" dist="38100" dir="2700000" algn="tl">
                    <a:srgbClr val="000000">
                      <a:alpha val="43137"/>
                    </a:srgbClr>
                  </a:outerShdw>
                </a:effectLst>
              </a:rPr>
              <a:t>investigación</a:t>
            </a:r>
            <a:endParaRPr lang="es-PR" sz="2400" b="1" dirty="0">
              <a:effectLst>
                <a:outerShdw blurRad="38100" dist="38100" dir="2700000" algn="tl">
                  <a:srgbClr val="000000">
                    <a:alpha val="43137"/>
                  </a:srgbClr>
                </a:outerShdw>
              </a:effectLst>
            </a:endParaRPr>
          </a:p>
        </p:txBody>
      </p:sp>
      <p:sp>
        <p:nvSpPr>
          <p:cNvPr id="5" name="Text Box 17"/>
          <p:cNvSpPr txBox="1">
            <a:spLocks noChangeArrowheads="1"/>
          </p:cNvSpPr>
          <p:nvPr/>
        </p:nvSpPr>
        <p:spPr bwMode="auto">
          <a:xfrm>
            <a:off x="2915816" y="2924944"/>
            <a:ext cx="2946400" cy="301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buClr>
                <a:schemeClr val="hlink"/>
              </a:buClr>
              <a:buFont typeface="Wingdings" pitchFamily="2" charset="2"/>
              <a:buChar char="q"/>
            </a:pPr>
            <a:r>
              <a:rPr lang="en-US" sz="3200" dirty="0">
                <a:solidFill>
                  <a:srgbClr val="1C1C1C"/>
                </a:solidFill>
                <a:effectLst>
                  <a:outerShdw blurRad="38100" dist="38100" dir="2700000" algn="tl">
                    <a:srgbClr val="000000"/>
                  </a:outerShdw>
                </a:effectLst>
              </a:rPr>
              <a:t> </a:t>
            </a:r>
            <a:r>
              <a:rPr lang="en-US" sz="3200" dirty="0" err="1">
                <a:solidFill>
                  <a:srgbClr val="1C1C1C"/>
                </a:solidFill>
                <a:effectLst>
                  <a:outerShdw blurRad="38100" dist="38100" dir="2700000" algn="tl">
                    <a:srgbClr val="000000"/>
                  </a:outerShdw>
                </a:effectLst>
              </a:rPr>
              <a:t>Plagio</a:t>
            </a:r>
            <a:endParaRPr lang="en-US" sz="3200" dirty="0">
              <a:solidFill>
                <a:srgbClr val="1C1C1C"/>
              </a:solidFill>
              <a:effectLst>
                <a:outerShdw blurRad="38100" dist="38100" dir="2700000" algn="tl">
                  <a:srgbClr val="000000"/>
                </a:outerShdw>
              </a:effectLst>
            </a:endParaRPr>
          </a:p>
          <a:p>
            <a:pPr>
              <a:buClr>
                <a:schemeClr val="hlink"/>
              </a:buClr>
              <a:buFont typeface="Wingdings" pitchFamily="2" charset="2"/>
              <a:buChar char="q"/>
            </a:pPr>
            <a:endParaRPr lang="en-US" sz="3200" dirty="0">
              <a:solidFill>
                <a:srgbClr val="1C1C1C"/>
              </a:solidFill>
              <a:effectLst>
                <a:outerShdw blurRad="38100" dist="38100" dir="2700000" algn="tl">
                  <a:srgbClr val="000000"/>
                </a:outerShdw>
              </a:effectLst>
            </a:endParaRPr>
          </a:p>
          <a:p>
            <a:pPr>
              <a:buClr>
                <a:schemeClr val="hlink"/>
              </a:buClr>
              <a:buFont typeface="Wingdings" pitchFamily="2" charset="2"/>
              <a:buChar char="q"/>
            </a:pPr>
            <a:r>
              <a:rPr lang="en-US" sz="3200" dirty="0">
                <a:solidFill>
                  <a:srgbClr val="1C1C1C"/>
                </a:solidFill>
                <a:effectLst>
                  <a:outerShdw blurRad="38100" dist="38100" dir="2700000" algn="tl">
                    <a:srgbClr val="000000"/>
                  </a:outerShdw>
                </a:effectLst>
              </a:rPr>
              <a:t> </a:t>
            </a:r>
            <a:r>
              <a:rPr lang="en-US" sz="3200" dirty="0" err="1">
                <a:solidFill>
                  <a:srgbClr val="1C1C1C"/>
                </a:solidFill>
                <a:effectLst>
                  <a:outerShdw blurRad="38100" dist="38100" dir="2700000" algn="tl">
                    <a:srgbClr val="000000"/>
                  </a:outerShdw>
                </a:effectLst>
              </a:rPr>
              <a:t>Falsificación</a:t>
            </a:r>
            <a:r>
              <a:rPr lang="en-US" sz="3200" dirty="0">
                <a:solidFill>
                  <a:srgbClr val="1C1C1C"/>
                </a:solidFill>
                <a:effectLst>
                  <a:outerShdw blurRad="38100" dist="38100" dir="2700000" algn="tl">
                    <a:srgbClr val="000000"/>
                  </a:outerShdw>
                </a:effectLst>
              </a:rPr>
              <a:t> </a:t>
            </a:r>
          </a:p>
          <a:p>
            <a:pPr>
              <a:buClr>
                <a:schemeClr val="hlink"/>
              </a:buClr>
              <a:buFont typeface="Wingdings" pitchFamily="2" charset="2"/>
              <a:buChar char="q"/>
            </a:pPr>
            <a:endParaRPr lang="en-US" sz="3200" dirty="0">
              <a:solidFill>
                <a:srgbClr val="1C1C1C"/>
              </a:solidFill>
              <a:effectLst>
                <a:outerShdw blurRad="38100" dist="38100" dir="2700000" algn="tl">
                  <a:srgbClr val="000000"/>
                </a:outerShdw>
              </a:effectLst>
            </a:endParaRPr>
          </a:p>
          <a:p>
            <a:pPr>
              <a:buClr>
                <a:schemeClr val="hlink"/>
              </a:buClr>
              <a:buFont typeface="Wingdings" pitchFamily="2" charset="2"/>
              <a:buChar char="q"/>
            </a:pPr>
            <a:r>
              <a:rPr lang="en-US" sz="3200" dirty="0">
                <a:solidFill>
                  <a:srgbClr val="1C1C1C"/>
                </a:solidFill>
                <a:effectLst>
                  <a:outerShdw blurRad="38100" dist="38100" dir="2700000" algn="tl">
                    <a:srgbClr val="000000"/>
                  </a:outerShdw>
                </a:effectLst>
              </a:rPr>
              <a:t> </a:t>
            </a:r>
            <a:r>
              <a:rPr lang="en-US" sz="3200" dirty="0" err="1">
                <a:solidFill>
                  <a:srgbClr val="1C1C1C"/>
                </a:solidFill>
                <a:effectLst>
                  <a:outerShdw blurRad="38100" dist="38100" dir="2700000" algn="tl">
                    <a:srgbClr val="000000"/>
                  </a:outerShdw>
                </a:effectLst>
              </a:rPr>
              <a:t>Fabricación</a:t>
            </a:r>
            <a:endParaRPr lang="en-US" sz="3200" dirty="0">
              <a:solidFill>
                <a:srgbClr val="1C1C1C"/>
              </a:solidFill>
              <a:effectLst>
                <a:outerShdw blurRad="38100" dist="38100" dir="2700000" algn="tl">
                  <a:srgbClr val="000000"/>
                </a:outerShdw>
              </a:effectLst>
            </a:endParaRPr>
          </a:p>
          <a:p>
            <a:endParaRPr lang="en-US" sz="3200" dirty="0"/>
          </a:p>
        </p:txBody>
      </p:sp>
    </p:spTree>
    <p:extLst>
      <p:ext uri="{BB962C8B-B14F-4D97-AF65-F5344CB8AC3E}">
        <p14:creationId xmlns:p14="http://schemas.microsoft.com/office/powerpoint/2010/main" xmlns="" val="9932289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dissolve">
                                      <p:cBhvr>
                                        <p:cTn id="10" dur="500"/>
                                        <p:tgtEl>
                                          <p:spTgt spid="5">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dissolve">
                                      <p:cBhvr>
                                        <p:cTn id="1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7240" y="548680"/>
            <a:ext cx="7139136"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RCR: </a:t>
            </a:r>
            <a:r>
              <a:rPr lang="en-US" sz="4000" b="1" dirty="0" err="1" smtClean="0">
                <a:effectLst>
                  <a:outerShdw blurRad="38100" dist="38100" dir="2700000" algn="tl">
                    <a:srgbClr val="000000">
                      <a:alpha val="43137"/>
                    </a:srgbClr>
                  </a:outerShdw>
                </a:effectLst>
              </a:rPr>
              <a:t>Integridad</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académica</a:t>
            </a:r>
            <a:endParaRPr lang="es-PR" sz="4000" b="1" dirty="0">
              <a:effectLst>
                <a:outerShdw blurRad="38100" dist="38100" dir="2700000" algn="tl">
                  <a:srgbClr val="000000">
                    <a:alpha val="43137"/>
                  </a:srgbClr>
                </a:outerShdw>
              </a:effectLst>
            </a:endParaRPr>
          </a:p>
        </p:txBody>
      </p:sp>
      <p:sp>
        <p:nvSpPr>
          <p:cNvPr id="3" name="Rectangle 16"/>
          <p:cNvSpPr>
            <a:spLocks noChangeArrowheads="1"/>
          </p:cNvSpPr>
          <p:nvPr/>
        </p:nvSpPr>
        <p:spPr bwMode="auto">
          <a:xfrm>
            <a:off x="457200" y="1524000"/>
            <a:ext cx="74453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just">
              <a:buClr>
                <a:schemeClr val="hlink"/>
              </a:buClr>
              <a:buFont typeface="Wingdings" pitchFamily="2" charset="2"/>
              <a:buChar char="q"/>
            </a:pPr>
            <a:r>
              <a:rPr lang="en-US" sz="2400" b="1">
                <a:solidFill>
                  <a:srgbClr val="1C1C1C"/>
                </a:solidFill>
                <a:effectLst>
                  <a:outerShdw blurRad="38100" dist="38100" dir="2700000" algn="tl">
                    <a:srgbClr val="000000"/>
                  </a:outerShdw>
                </a:effectLst>
              </a:rPr>
              <a:t> </a:t>
            </a:r>
            <a:r>
              <a:rPr lang="en-US" sz="2400" b="1" u="sng">
                <a:solidFill>
                  <a:srgbClr val="FF0000"/>
                </a:solidFill>
                <a:effectLst>
                  <a:outerShdw blurRad="38100" dist="38100" dir="2700000" algn="tl">
                    <a:srgbClr val="000000"/>
                  </a:outerShdw>
                </a:effectLst>
              </a:rPr>
              <a:t>Plagio</a:t>
            </a:r>
            <a:r>
              <a:rPr lang="en-US" sz="2400" b="1">
                <a:solidFill>
                  <a:srgbClr val="1C1C1C"/>
                </a:solidFill>
                <a:effectLst>
                  <a:outerShdw blurRad="38100" dist="38100" dir="2700000" algn="tl">
                    <a:srgbClr val="000000"/>
                  </a:outerShdw>
                </a:effectLst>
              </a:rPr>
              <a:t>: </a:t>
            </a:r>
            <a:r>
              <a:rPr lang="en-US" sz="2400">
                <a:solidFill>
                  <a:srgbClr val="1C1C1C"/>
                </a:solidFill>
                <a:effectLst>
                  <a:outerShdw blurRad="38100" dist="38100" dir="2700000" algn="tl">
                    <a:srgbClr val="000000"/>
                  </a:outerShdw>
                </a:effectLst>
              </a:rPr>
              <a:t>La apropiación de las ideas o resultados </a:t>
            </a:r>
          </a:p>
          <a:p>
            <a:pPr algn="just">
              <a:buClr>
                <a:schemeClr val="hlink"/>
              </a:buClr>
              <a:buFont typeface="Wingdings" pitchFamily="2" charset="2"/>
              <a:buNone/>
            </a:pPr>
            <a:r>
              <a:rPr lang="en-US" sz="2400">
                <a:solidFill>
                  <a:srgbClr val="1C1C1C"/>
                </a:solidFill>
                <a:effectLst>
                  <a:outerShdw blurRad="38100" dist="38100" dir="2700000" algn="tl">
                    <a:srgbClr val="000000"/>
                  </a:outerShdw>
                </a:effectLst>
              </a:rPr>
              <a:t>de otras personas sin su autorización o sin dar crédito</a:t>
            </a:r>
          </a:p>
          <a:p>
            <a:pPr algn="just">
              <a:buClr>
                <a:schemeClr val="hlink"/>
              </a:buClr>
              <a:buFont typeface="Wingdings" pitchFamily="2" charset="2"/>
              <a:buNone/>
            </a:pPr>
            <a:r>
              <a:rPr lang="en-US" sz="2400">
                <a:solidFill>
                  <a:srgbClr val="1C1C1C"/>
                </a:solidFill>
                <a:effectLst>
                  <a:outerShdw blurRad="38100" dist="38100" dir="2700000" algn="tl">
                    <a:srgbClr val="000000"/>
                  </a:outerShdw>
                </a:effectLst>
              </a:rPr>
              <a:t>por la tarea realizada. </a:t>
            </a:r>
          </a:p>
        </p:txBody>
      </p:sp>
      <p:grpSp>
        <p:nvGrpSpPr>
          <p:cNvPr id="5" name="Group 23"/>
          <p:cNvGrpSpPr>
            <a:grpSpLocks/>
          </p:cNvGrpSpPr>
          <p:nvPr/>
        </p:nvGrpSpPr>
        <p:grpSpPr bwMode="auto">
          <a:xfrm>
            <a:off x="2057400" y="2743200"/>
            <a:ext cx="4800600" cy="3733800"/>
            <a:chOff x="3361" y="1966"/>
            <a:chExt cx="2201" cy="2146"/>
          </a:xfrm>
        </p:grpSpPr>
        <p:pic>
          <p:nvPicPr>
            <p:cNvPr id="6" name="Picture 18" descr="plagiarism%20doctored"/>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61" y="1966"/>
              <a:ext cx="2201" cy="197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19"/>
            <p:cNvSpPr>
              <a:spLocks noChangeArrowheads="1"/>
            </p:cNvSpPr>
            <p:nvPr/>
          </p:nvSpPr>
          <p:spPr bwMode="auto">
            <a:xfrm>
              <a:off x="3840" y="3991"/>
              <a:ext cx="1130" cy="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eaLnBrk="1" hangingPunct="1"/>
              <a:r>
                <a:rPr lang="en-US" b="1">
                  <a:solidFill>
                    <a:srgbClr val="1C1C1C"/>
                  </a:solidFill>
                </a:rPr>
                <a:t>oil.otago.ac.nz/.../Types-of-Plagiarism.html</a:t>
              </a:r>
              <a:r>
                <a:rPr lang="en-US"/>
                <a:t> </a:t>
              </a:r>
            </a:p>
          </p:txBody>
        </p:sp>
      </p:grpSp>
    </p:spTree>
    <p:extLst>
      <p:ext uri="{BB962C8B-B14F-4D97-AF65-F5344CB8AC3E}">
        <p14:creationId xmlns:p14="http://schemas.microsoft.com/office/powerpoint/2010/main" xmlns="" val="9932289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1" end="1"/>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3">
                                            <p:txEl>
                                              <p:pRg st="2" end="2"/>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3264" y="548680"/>
            <a:ext cx="7139136"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RCR: </a:t>
            </a:r>
            <a:r>
              <a:rPr lang="en-US" sz="4000" b="1" dirty="0" err="1" smtClean="0">
                <a:effectLst>
                  <a:outerShdw blurRad="38100" dist="38100" dir="2700000" algn="tl">
                    <a:srgbClr val="000000">
                      <a:alpha val="43137"/>
                    </a:srgbClr>
                  </a:outerShdw>
                </a:effectLst>
              </a:rPr>
              <a:t>Integridad</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académica</a:t>
            </a:r>
            <a:endParaRPr lang="es-PR" sz="4000" b="1" dirty="0">
              <a:effectLst>
                <a:outerShdw blurRad="38100" dist="38100" dir="2700000" algn="tl">
                  <a:srgbClr val="000000">
                    <a:alpha val="43137"/>
                  </a:srgbClr>
                </a:outerShdw>
              </a:effectLst>
            </a:endParaRPr>
          </a:p>
        </p:txBody>
      </p:sp>
      <p:pic>
        <p:nvPicPr>
          <p:cNvPr id="2" name="Copy paste Plagio.mpg">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554832" y="1772816"/>
            <a:ext cx="6096000" cy="4572000"/>
          </a:xfrm>
          <a:prstGeom prst="rect">
            <a:avLst/>
          </a:prstGeom>
        </p:spPr>
      </p:pic>
    </p:spTree>
    <p:extLst>
      <p:ext uri="{BB962C8B-B14F-4D97-AF65-F5344CB8AC3E}">
        <p14:creationId xmlns:p14="http://schemas.microsoft.com/office/powerpoint/2010/main" xmlns="" val="2798206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"A class of maize mutants, collectively known as disease lesion mimics, display discrete disease-like symptoms in the absence of pathogens. It is intriguing that a majority of these lesion mimics behave as dominant gain-of-function mutations. The production of lesions is strongly influenced by light, temperature, developmental state and genetic background. Presently, the biological significance of this lesion mimicry is not clear, although suggestions have been made that they may represent defects in the plants' recognition of, or response to, pathogens. ... In this paper we argue that this might be the case ..." </a:t>
            </a:r>
            <a:endParaRPr lang="en-US" dirty="0" smtClean="0"/>
          </a:p>
          <a:p>
            <a:endParaRPr lang="en-US" dirty="0" smtClean="0"/>
          </a:p>
          <a:p>
            <a:r>
              <a:rPr lang="en-US" sz="1500" dirty="0" smtClean="0"/>
              <a:t>G.S</a:t>
            </a:r>
            <a:r>
              <a:rPr lang="en-US" sz="1500" dirty="0"/>
              <a:t>. </a:t>
            </a:r>
            <a:r>
              <a:rPr lang="en-US" sz="1500" dirty="0" err="1"/>
              <a:t>Johal</a:t>
            </a:r>
            <a:r>
              <a:rPr lang="en-US" sz="1500" dirty="0"/>
              <a:t>, S.H. Hulbert, and S.P. Briggs. 1995. 'Disease lesion mimics of maize: a model for cell death in plants.” </a:t>
            </a:r>
            <a:r>
              <a:rPr lang="en-US" sz="1500" dirty="0" err="1"/>
              <a:t>BioEssays</a:t>
            </a:r>
            <a:r>
              <a:rPr lang="en-US" sz="1500" dirty="0"/>
              <a:t> 17:685-692</a:t>
            </a:r>
          </a:p>
          <a:p>
            <a:endParaRPr lang="en-US" dirty="0"/>
          </a:p>
          <a:p>
            <a:endParaRPr lang="es-PR" dirty="0"/>
          </a:p>
        </p:txBody>
      </p:sp>
      <p:sp>
        <p:nvSpPr>
          <p:cNvPr id="4" name="TextBox 3"/>
          <p:cNvSpPr txBox="1"/>
          <p:nvPr/>
        </p:nvSpPr>
        <p:spPr>
          <a:xfrm>
            <a:off x="3131840" y="548680"/>
            <a:ext cx="3240360"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a:t>
            </a:r>
            <a:r>
              <a:rPr lang="en-US" sz="4000" b="1" dirty="0" err="1" smtClean="0">
                <a:effectLst>
                  <a:outerShdw blurRad="38100" dist="38100" dir="2700000" algn="tl">
                    <a:srgbClr val="000000">
                      <a:alpha val="43137"/>
                    </a:srgbClr>
                  </a:outerShdw>
                </a:effectLst>
              </a:rPr>
              <a:t>Es</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plagio</a:t>
            </a:r>
            <a:r>
              <a:rPr lang="en-US" sz="4000" b="1" dirty="0" smtClean="0">
                <a:effectLst>
                  <a:outerShdw blurRad="38100" dist="38100" dir="2700000" algn="tl">
                    <a:srgbClr val="000000">
                      <a:alpha val="43137"/>
                    </a:srgbClr>
                  </a:outerShdw>
                </a:effectLst>
              </a:rPr>
              <a:t>?</a:t>
            </a:r>
            <a:endParaRPr lang="es-PR" sz="4000" b="1" dirty="0">
              <a:effectLst>
                <a:outerShdw blurRad="38100" dist="38100" dir="2700000" algn="tl">
                  <a:srgbClr val="000000">
                    <a:alpha val="43137"/>
                  </a:srgbClr>
                </a:outerShdw>
              </a:effectLst>
            </a:endParaRPr>
          </a:p>
        </p:txBody>
      </p:sp>
      <p:sp>
        <p:nvSpPr>
          <p:cNvPr id="5" name="Rectangle 4"/>
          <p:cNvSpPr/>
          <p:nvPr/>
        </p:nvSpPr>
        <p:spPr>
          <a:xfrm>
            <a:off x="395536" y="5949280"/>
            <a:ext cx="8748464" cy="646331"/>
          </a:xfrm>
          <a:prstGeom prst="rect">
            <a:avLst/>
          </a:prstGeom>
        </p:spPr>
        <p:txBody>
          <a:bodyPr wrap="square">
            <a:spAutoFit/>
          </a:bodyPr>
          <a:lstStyle/>
          <a:p>
            <a:r>
              <a:rPr lang="es-PR" sz="1200" dirty="0" smtClean="0"/>
              <a:t>Open </a:t>
            </a:r>
            <a:r>
              <a:rPr lang="es-PR" sz="1200" dirty="0" err="1" smtClean="0"/>
              <a:t>seminar</a:t>
            </a:r>
            <a:r>
              <a:rPr lang="es-PR" sz="1200" dirty="0" smtClean="0"/>
              <a:t> </a:t>
            </a:r>
            <a:r>
              <a:rPr lang="es-PR" sz="1200" dirty="0" err="1" smtClean="0"/>
              <a:t>on</a:t>
            </a:r>
            <a:r>
              <a:rPr lang="es-PR" sz="1200" dirty="0" smtClean="0"/>
              <a:t> </a:t>
            </a:r>
            <a:r>
              <a:rPr lang="es-PR" sz="1200" dirty="0" err="1" smtClean="0"/>
              <a:t>Research</a:t>
            </a:r>
            <a:r>
              <a:rPr lang="es-PR" sz="1200" dirty="0" smtClean="0"/>
              <a:t> </a:t>
            </a:r>
            <a:r>
              <a:rPr lang="es-PR" sz="1200" dirty="0" err="1" smtClean="0"/>
              <a:t>Ethics</a:t>
            </a:r>
            <a:r>
              <a:rPr lang="es-PR" sz="1200" dirty="0" smtClean="0"/>
              <a:t>; http</a:t>
            </a:r>
            <a:r>
              <a:rPr lang="es-PR" sz="1200" dirty="0"/>
              <a:t>://</a:t>
            </a:r>
            <a:r>
              <a:rPr lang="es-PR" sz="1200" dirty="0" smtClean="0"/>
              <a:t>faculty.chass.ncsu.edu/comstock/langure/ethics/php816/modules/plagiarism/biology_new_open.php.</a:t>
            </a:r>
          </a:p>
          <a:p>
            <a:r>
              <a:rPr lang="es-PR" sz="1200" dirty="0" err="1" smtClean="0"/>
              <a:t>September</a:t>
            </a:r>
            <a:r>
              <a:rPr lang="es-PR" sz="1200" dirty="0" smtClean="0"/>
              <a:t> 4th, 2011.</a:t>
            </a:r>
            <a:endParaRPr lang="es-PR" sz="1200" dirty="0"/>
          </a:p>
        </p:txBody>
      </p:sp>
    </p:spTree>
    <p:extLst>
      <p:ext uri="{BB962C8B-B14F-4D97-AF65-F5344CB8AC3E}">
        <p14:creationId xmlns:p14="http://schemas.microsoft.com/office/powerpoint/2010/main" xmlns="" val="3051415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dirty="0"/>
              <a:t>Presently, the biological significance of this lesion mimicry is not clear, although suggestions have been made that they may represent defects in the plants' recognition of, or response to, pathogens. </a:t>
            </a:r>
            <a:endParaRPr lang="en-US" dirty="0" smtClean="0"/>
          </a:p>
          <a:p>
            <a:endParaRPr lang="en-US" dirty="0"/>
          </a:p>
          <a:p>
            <a:endParaRPr lang="en-US" dirty="0" smtClean="0"/>
          </a:p>
          <a:p>
            <a:pPr algn="just"/>
            <a:r>
              <a:rPr lang="en-US" dirty="0" smtClean="0"/>
              <a:t>Currently</a:t>
            </a:r>
            <a:r>
              <a:rPr lang="en-US" dirty="0"/>
              <a:t>, the biological significance of lesion mimicry in plants is not known, although suggestions have been made that they may represent defects in the plants' recognition of, or response to, pathogens </a:t>
            </a:r>
          </a:p>
          <a:p>
            <a:endParaRPr lang="es-PR" dirty="0"/>
          </a:p>
        </p:txBody>
      </p:sp>
      <p:sp>
        <p:nvSpPr>
          <p:cNvPr id="4" name="Rectangle 3"/>
          <p:cNvSpPr/>
          <p:nvPr/>
        </p:nvSpPr>
        <p:spPr>
          <a:xfrm>
            <a:off x="360040" y="6392361"/>
            <a:ext cx="8748464" cy="276999"/>
          </a:xfrm>
          <a:prstGeom prst="rect">
            <a:avLst/>
          </a:prstGeom>
        </p:spPr>
        <p:txBody>
          <a:bodyPr wrap="square">
            <a:spAutoFit/>
          </a:bodyPr>
          <a:lstStyle/>
          <a:p>
            <a:r>
              <a:rPr lang="es-PR" sz="1200" dirty="0"/>
              <a:t>http://faculty.chass.ncsu.edu/comstock/langure/ethics/php816/modules/plagiarism/biology_new_open.php</a:t>
            </a:r>
          </a:p>
        </p:txBody>
      </p:sp>
      <p:sp>
        <p:nvSpPr>
          <p:cNvPr id="5" name="TextBox 4"/>
          <p:cNvSpPr txBox="1"/>
          <p:nvPr/>
        </p:nvSpPr>
        <p:spPr>
          <a:xfrm>
            <a:off x="3131840" y="548680"/>
            <a:ext cx="3240360"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a:t>
            </a:r>
            <a:r>
              <a:rPr lang="en-US" sz="4000" b="1" dirty="0" err="1" smtClean="0">
                <a:effectLst>
                  <a:outerShdw blurRad="38100" dist="38100" dir="2700000" algn="tl">
                    <a:srgbClr val="000000">
                      <a:alpha val="43137"/>
                    </a:srgbClr>
                  </a:outerShdw>
                </a:effectLst>
              </a:rPr>
              <a:t>Es</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plagio</a:t>
            </a:r>
            <a:r>
              <a:rPr lang="en-US" sz="4000" b="1" dirty="0" smtClean="0">
                <a:effectLst>
                  <a:outerShdw blurRad="38100" dist="38100" dir="2700000" algn="tl">
                    <a:srgbClr val="000000">
                      <a:alpha val="43137"/>
                    </a:srgbClr>
                  </a:outerShdw>
                </a:effectLst>
              </a:rPr>
              <a:t>?</a:t>
            </a:r>
            <a:endParaRPr lang="es-PR" sz="4000" b="1" dirty="0">
              <a:effectLst>
                <a:outerShdw blurRad="38100" dist="38100" dir="2700000" algn="tl">
                  <a:srgbClr val="000000">
                    <a:alpha val="43137"/>
                  </a:srgbClr>
                </a:outerShdw>
              </a:effectLst>
            </a:endParaRPr>
          </a:p>
        </p:txBody>
      </p:sp>
      <p:sp>
        <p:nvSpPr>
          <p:cNvPr id="6" name="TextBox 5"/>
          <p:cNvSpPr txBox="1"/>
          <p:nvPr/>
        </p:nvSpPr>
        <p:spPr>
          <a:xfrm>
            <a:off x="395536" y="1124744"/>
            <a:ext cx="962123" cy="369332"/>
          </a:xfrm>
          <a:prstGeom prst="rect">
            <a:avLst/>
          </a:prstGeom>
          <a:noFill/>
        </p:spPr>
        <p:txBody>
          <a:bodyPr wrap="none" rtlCol="0">
            <a:spAutoFit/>
          </a:bodyPr>
          <a:lstStyle/>
          <a:p>
            <a:r>
              <a:rPr lang="en-US" b="1" dirty="0" err="1" smtClean="0"/>
              <a:t>Caso</a:t>
            </a:r>
            <a:r>
              <a:rPr lang="en-US" b="1" dirty="0" smtClean="0"/>
              <a:t> 1</a:t>
            </a:r>
            <a:endParaRPr lang="en-US" b="1" dirty="0"/>
          </a:p>
        </p:txBody>
      </p:sp>
    </p:spTree>
    <p:extLst>
      <p:ext uri="{BB962C8B-B14F-4D97-AF65-F5344CB8AC3E}">
        <p14:creationId xmlns:p14="http://schemas.microsoft.com/office/powerpoint/2010/main" xmlns="" val="27660617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dirty="0"/>
              <a:t>Presently, the biological significance of this lesion mimicry is not clear, although suggestions have been made that they may represent defects in the plants' recognition of, or response to, pathogens. </a:t>
            </a:r>
            <a:endParaRPr lang="en-US" dirty="0" smtClean="0"/>
          </a:p>
          <a:p>
            <a:endParaRPr lang="en-US" dirty="0"/>
          </a:p>
          <a:p>
            <a:endParaRPr lang="en-US" dirty="0" smtClean="0"/>
          </a:p>
          <a:p>
            <a:pPr algn="just"/>
            <a:r>
              <a:rPr lang="en-US" dirty="0" smtClean="0"/>
              <a:t>Currently</a:t>
            </a:r>
            <a:r>
              <a:rPr lang="en-US" dirty="0"/>
              <a:t>, </a:t>
            </a:r>
            <a:r>
              <a:rPr lang="en-US" b="1" dirty="0"/>
              <a:t>the biological significance of lesion mimicry </a:t>
            </a:r>
            <a:r>
              <a:rPr lang="en-US" dirty="0"/>
              <a:t>in plants </a:t>
            </a:r>
            <a:r>
              <a:rPr lang="en-US" b="1" dirty="0"/>
              <a:t>is not </a:t>
            </a:r>
            <a:r>
              <a:rPr lang="en-US" dirty="0"/>
              <a:t>known, although </a:t>
            </a:r>
            <a:r>
              <a:rPr lang="en-US" b="1" dirty="0"/>
              <a:t>suggestions</a:t>
            </a:r>
            <a:r>
              <a:rPr lang="en-US" dirty="0"/>
              <a:t> </a:t>
            </a:r>
            <a:r>
              <a:rPr lang="en-US" b="1" dirty="0"/>
              <a:t>have been made that they may represent defects in the plants' recognition of, or response to, pathogens </a:t>
            </a:r>
          </a:p>
          <a:p>
            <a:endParaRPr lang="es-PR" dirty="0"/>
          </a:p>
        </p:txBody>
      </p:sp>
      <p:sp>
        <p:nvSpPr>
          <p:cNvPr id="4" name="Rectangle 3"/>
          <p:cNvSpPr/>
          <p:nvPr/>
        </p:nvSpPr>
        <p:spPr>
          <a:xfrm>
            <a:off x="360040" y="6392361"/>
            <a:ext cx="8748464" cy="276999"/>
          </a:xfrm>
          <a:prstGeom prst="rect">
            <a:avLst/>
          </a:prstGeom>
        </p:spPr>
        <p:txBody>
          <a:bodyPr wrap="square">
            <a:spAutoFit/>
          </a:bodyPr>
          <a:lstStyle/>
          <a:p>
            <a:r>
              <a:rPr lang="es-PR" sz="1200" dirty="0"/>
              <a:t>http://faculty.chass.ncsu.edu/comstock/langure/ethics/php816/modules/plagiarism/biology_new_open.php</a:t>
            </a:r>
          </a:p>
        </p:txBody>
      </p:sp>
      <p:sp>
        <p:nvSpPr>
          <p:cNvPr id="5" name="TextBox 4"/>
          <p:cNvSpPr txBox="1"/>
          <p:nvPr/>
        </p:nvSpPr>
        <p:spPr>
          <a:xfrm>
            <a:off x="3131840" y="548680"/>
            <a:ext cx="3240360"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a:t>
            </a:r>
            <a:r>
              <a:rPr lang="en-US" sz="4000" b="1" dirty="0" err="1" smtClean="0">
                <a:effectLst>
                  <a:outerShdw blurRad="38100" dist="38100" dir="2700000" algn="tl">
                    <a:srgbClr val="000000">
                      <a:alpha val="43137"/>
                    </a:srgbClr>
                  </a:outerShdw>
                </a:effectLst>
              </a:rPr>
              <a:t>Es</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plagio</a:t>
            </a:r>
            <a:r>
              <a:rPr lang="en-US" sz="4000" b="1" dirty="0" smtClean="0">
                <a:effectLst>
                  <a:outerShdw blurRad="38100" dist="38100" dir="2700000" algn="tl">
                    <a:srgbClr val="000000">
                      <a:alpha val="43137"/>
                    </a:srgbClr>
                  </a:outerShdw>
                </a:effectLst>
              </a:rPr>
              <a:t>?</a:t>
            </a:r>
            <a:endParaRPr lang="es-PR" sz="4000" b="1" dirty="0">
              <a:effectLst>
                <a:outerShdw blurRad="38100" dist="38100" dir="2700000" algn="tl">
                  <a:srgbClr val="000000">
                    <a:alpha val="43137"/>
                  </a:srgbClr>
                </a:outerShdw>
              </a:effectLst>
            </a:endParaRPr>
          </a:p>
        </p:txBody>
      </p:sp>
      <p:sp>
        <p:nvSpPr>
          <p:cNvPr id="6" name="TextBox 5"/>
          <p:cNvSpPr txBox="1"/>
          <p:nvPr/>
        </p:nvSpPr>
        <p:spPr>
          <a:xfrm>
            <a:off x="395536" y="1124744"/>
            <a:ext cx="962123" cy="369332"/>
          </a:xfrm>
          <a:prstGeom prst="rect">
            <a:avLst/>
          </a:prstGeom>
          <a:noFill/>
        </p:spPr>
        <p:txBody>
          <a:bodyPr wrap="none" rtlCol="0">
            <a:spAutoFit/>
          </a:bodyPr>
          <a:lstStyle/>
          <a:p>
            <a:r>
              <a:rPr lang="en-US" b="1" dirty="0" err="1" smtClean="0"/>
              <a:t>Caso</a:t>
            </a:r>
            <a:r>
              <a:rPr lang="en-US" b="1" dirty="0" smtClean="0"/>
              <a:t> 1</a:t>
            </a:r>
            <a:endParaRPr lang="en-US" b="1" dirty="0"/>
          </a:p>
        </p:txBody>
      </p:sp>
    </p:spTree>
    <p:extLst>
      <p:ext uri="{BB962C8B-B14F-4D97-AF65-F5344CB8AC3E}">
        <p14:creationId xmlns:p14="http://schemas.microsoft.com/office/powerpoint/2010/main" xmlns="" val="27660617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Presently, the biological significance of this lesion mimicry is not clear, although suggestions have been made that they may represent defects in the plants' recognition of, or response to, pathogens. </a:t>
            </a:r>
          </a:p>
          <a:p>
            <a:endParaRPr lang="en-US" dirty="0" smtClean="0"/>
          </a:p>
          <a:p>
            <a:endParaRPr lang="en-US" dirty="0"/>
          </a:p>
          <a:p>
            <a:pPr algn="just"/>
            <a:r>
              <a:rPr lang="en-US" dirty="0" smtClean="0"/>
              <a:t>Currently</a:t>
            </a:r>
            <a:r>
              <a:rPr lang="en-US" dirty="0"/>
              <a:t>, the biological significance of lesion mimicry in plants is not known, although suggestions have been made that they may represent defects in the plants' recognition of, or response to, pathogens (</a:t>
            </a:r>
            <a:r>
              <a:rPr lang="en-US" dirty="0" err="1"/>
              <a:t>Johal</a:t>
            </a:r>
            <a:r>
              <a:rPr lang="en-US" dirty="0"/>
              <a:t> et al. 1995). </a:t>
            </a:r>
            <a:endParaRPr lang="es-PR" dirty="0"/>
          </a:p>
        </p:txBody>
      </p:sp>
      <p:sp>
        <p:nvSpPr>
          <p:cNvPr id="4" name="Rectangle 3"/>
          <p:cNvSpPr/>
          <p:nvPr/>
        </p:nvSpPr>
        <p:spPr>
          <a:xfrm>
            <a:off x="360040" y="6392361"/>
            <a:ext cx="8748464" cy="276999"/>
          </a:xfrm>
          <a:prstGeom prst="rect">
            <a:avLst/>
          </a:prstGeom>
        </p:spPr>
        <p:txBody>
          <a:bodyPr wrap="square">
            <a:spAutoFit/>
          </a:bodyPr>
          <a:lstStyle/>
          <a:p>
            <a:r>
              <a:rPr lang="es-PR" sz="1200" dirty="0"/>
              <a:t>http://faculty.chass.ncsu.edu/comstock/langure/ethics/php816/modules/plagiarism/biology_new_open.php</a:t>
            </a:r>
          </a:p>
        </p:txBody>
      </p:sp>
      <p:sp>
        <p:nvSpPr>
          <p:cNvPr id="5" name="TextBox 4"/>
          <p:cNvSpPr txBox="1"/>
          <p:nvPr/>
        </p:nvSpPr>
        <p:spPr>
          <a:xfrm>
            <a:off x="3131840" y="548680"/>
            <a:ext cx="3240360"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a:t>
            </a:r>
            <a:r>
              <a:rPr lang="en-US" sz="4000" b="1" dirty="0" err="1" smtClean="0">
                <a:effectLst>
                  <a:outerShdw blurRad="38100" dist="38100" dir="2700000" algn="tl">
                    <a:srgbClr val="000000">
                      <a:alpha val="43137"/>
                    </a:srgbClr>
                  </a:outerShdw>
                </a:effectLst>
              </a:rPr>
              <a:t>Es</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plagio</a:t>
            </a:r>
            <a:r>
              <a:rPr lang="en-US" sz="4000" b="1" dirty="0" smtClean="0">
                <a:effectLst>
                  <a:outerShdw blurRad="38100" dist="38100" dir="2700000" algn="tl">
                    <a:srgbClr val="000000">
                      <a:alpha val="43137"/>
                    </a:srgbClr>
                  </a:outerShdw>
                </a:effectLst>
              </a:rPr>
              <a:t>?</a:t>
            </a:r>
            <a:endParaRPr lang="es-PR" sz="4000" b="1" dirty="0">
              <a:effectLst>
                <a:outerShdw blurRad="38100" dist="38100" dir="2700000" algn="tl">
                  <a:srgbClr val="000000">
                    <a:alpha val="43137"/>
                  </a:srgbClr>
                </a:outerShdw>
              </a:effectLst>
            </a:endParaRPr>
          </a:p>
        </p:txBody>
      </p:sp>
      <p:sp>
        <p:nvSpPr>
          <p:cNvPr id="6" name="TextBox 5"/>
          <p:cNvSpPr txBox="1"/>
          <p:nvPr/>
        </p:nvSpPr>
        <p:spPr>
          <a:xfrm>
            <a:off x="395536" y="1124744"/>
            <a:ext cx="958917" cy="369332"/>
          </a:xfrm>
          <a:prstGeom prst="rect">
            <a:avLst/>
          </a:prstGeom>
          <a:noFill/>
        </p:spPr>
        <p:txBody>
          <a:bodyPr wrap="none" rtlCol="0">
            <a:spAutoFit/>
          </a:bodyPr>
          <a:lstStyle/>
          <a:p>
            <a:r>
              <a:rPr lang="en-US" b="1" dirty="0" err="1" smtClean="0"/>
              <a:t>Caso</a:t>
            </a:r>
            <a:r>
              <a:rPr lang="en-US" b="1" dirty="0" smtClean="0"/>
              <a:t> 2</a:t>
            </a:r>
            <a:endParaRPr lang="en-US" b="1" dirty="0"/>
          </a:p>
        </p:txBody>
      </p:sp>
    </p:spTree>
    <p:extLst>
      <p:ext uri="{BB962C8B-B14F-4D97-AF65-F5344CB8AC3E}">
        <p14:creationId xmlns:p14="http://schemas.microsoft.com/office/powerpoint/2010/main" xmlns="" val="13808514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Presently, the biological significance of this lesion mimicry is not clear, although suggestions have been made that they may represent defects in the plants' recognition of, or response to, pathogens. </a:t>
            </a:r>
          </a:p>
          <a:p>
            <a:endParaRPr lang="en-US" dirty="0" smtClean="0"/>
          </a:p>
          <a:p>
            <a:endParaRPr lang="en-US" dirty="0"/>
          </a:p>
          <a:p>
            <a:pPr algn="just"/>
            <a:r>
              <a:rPr lang="en-US" dirty="0" smtClean="0"/>
              <a:t>Currently</a:t>
            </a:r>
            <a:r>
              <a:rPr lang="en-US" dirty="0"/>
              <a:t>, </a:t>
            </a:r>
            <a:r>
              <a:rPr lang="en-US" b="1" dirty="0"/>
              <a:t>the biological significance of lesion</a:t>
            </a:r>
            <a:r>
              <a:rPr lang="en-US" dirty="0"/>
              <a:t> </a:t>
            </a:r>
            <a:r>
              <a:rPr lang="en-US" b="1" dirty="0"/>
              <a:t>mimicry</a:t>
            </a:r>
            <a:r>
              <a:rPr lang="en-US" dirty="0"/>
              <a:t> in plants is not known, </a:t>
            </a:r>
            <a:r>
              <a:rPr lang="en-US" b="1" dirty="0"/>
              <a:t>although suggestions have been made that they may represent defects in the plants' recognition of, or response to, pathogens </a:t>
            </a:r>
            <a:r>
              <a:rPr lang="en-US" dirty="0"/>
              <a:t>(</a:t>
            </a:r>
            <a:r>
              <a:rPr lang="en-US" dirty="0" err="1"/>
              <a:t>Johal</a:t>
            </a:r>
            <a:r>
              <a:rPr lang="en-US" dirty="0"/>
              <a:t> et al. 1995). </a:t>
            </a:r>
            <a:endParaRPr lang="es-PR" dirty="0"/>
          </a:p>
        </p:txBody>
      </p:sp>
      <p:sp>
        <p:nvSpPr>
          <p:cNvPr id="4" name="Rectangle 3"/>
          <p:cNvSpPr/>
          <p:nvPr/>
        </p:nvSpPr>
        <p:spPr>
          <a:xfrm>
            <a:off x="360040" y="6392361"/>
            <a:ext cx="8748464" cy="276999"/>
          </a:xfrm>
          <a:prstGeom prst="rect">
            <a:avLst/>
          </a:prstGeom>
        </p:spPr>
        <p:txBody>
          <a:bodyPr wrap="square">
            <a:spAutoFit/>
          </a:bodyPr>
          <a:lstStyle/>
          <a:p>
            <a:r>
              <a:rPr lang="es-PR" sz="1200" dirty="0"/>
              <a:t>http://faculty.chass.ncsu.edu/comstock/langure/ethics/php816/modules/plagiarism/biology_new_open.php</a:t>
            </a:r>
          </a:p>
        </p:txBody>
      </p:sp>
      <p:sp>
        <p:nvSpPr>
          <p:cNvPr id="5" name="TextBox 4"/>
          <p:cNvSpPr txBox="1"/>
          <p:nvPr/>
        </p:nvSpPr>
        <p:spPr>
          <a:xfrm>
            <a:off x="3131840" y="548680"/>
            <a:ext cx="3240360"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a:t>
            </a:r>
            <a:r>
              <a:rPr lang="en-US" sz="4000" b="1" dirty="0" err="1" smtClean="0">
                <a:effectLst>
                  <a:outerShdw blurRad="38100" dist="38100" dir="2700000" algn="tl">
                    <a:srgbClr val="000000">
                      <a:alpha val="43137"/>
                    </a:srgbClr>
                  </a:outerShdw>
                </a:effectLst>
              </a:rPr>
              <a:t>Es</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plagio</a:t>
            </a:r>
            <a:r>
              <a:rPr lang="en-US" sz="4000" b="1" dirty="0" smtClean="0">
                <a:effectLst>
                  <a:outerShdw blurRad="38100" dist="38100" dir="2700000" algn="tl">
                    <a:srgbClr val="000000">
                      <a:alpha val="43137"/>
                    </a:srgbClr>
                  </a:outerShdw>
                </a:effectLst>
              </a:rPr>
              <a:t>?</a:t>
            </a:r>
            <a:endParaRPr lang="es-PR" sz="4000" b="1" dirty="0">
              <a:effectLst>
                <a:outerShdw blurRad="38100" dist="38100" dir="2700000" algn="tl">
                  <a:srgbClr val="000000">
                    <a:alpha val="43137"/>
                  </a:srgbClr>
                </a:outerShdw>
              </a:effectLst>
            </a:endParaRPr>
          </a:p>
        </p:txBody>
      </p:sp>
      <p:sp>
        <p:nvSpPr>
          <p:cNvPr id="6" name="TextBox 5"/>
          <p:cNvSpPr txBox="1"/>
          <p:nvPr/>
        </p:nvSpPr>
        <p:spPr>
          <a:xfrm>
            <a:off x="395536" y="1124744"/>
            <a:ext cx="958917" cy="369332"/>
          </a:xfrm>
          <a:prstGeom prst="rect">
            <a:avLst/>
          </a:prstGeom>
          <a:noFill/>
        </p:spPr>
        <p:txBody>
          <a:bodyPr wrap="none" rtlCol="0">
            <a:spAutoFit/>
          </a:bodyPr>
          <a:lstStyle/>
          <a:p>
            <a:r>
              <a:rPr lang="en-US" b="1" dirty="0" err="1" smtClean="0"/>
              <a:t>Caso</a:t>
            </a:r>
            <a:r>
              <a:rPr lang="en-US" b="1" dirty="0" smtClean="0"/>
              <a:t> 2</a:t>
            </a:r>
            <a:endParaRPr lang="en-US" b="1" dirty="0"/>
          </a:p>
        </p:txBody>
      </p:sp>
    </p:spTree>
    <p:extLst>
      <p:ext uri="{BB962C8B-B14F-4D97-AF65-F5344CB8AC3E}">
        <p14:creationId xmlns:p14="http://schemas.microsoft.com/office/powerpoint/2010/main" xmlns="" val="13808514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Presently, the biological significance of this lesion mimicry is not clear, although suggestions have been made that they may represent defects in the plants' recognition of, or response to, pathogens. </a:t>
            </a:r>
          </a:p>
          <a:p>
            <a:endParaRPr lang="en-US" dirty="0" smtClean="0"/>
          </a:p>
          <a:p>
            <a:endParaRPr lang="en-US" dirty="0"/>
          </a:p>
          <a:p>
            <a:r>
              <a:rPr lang="en-US" dirty="0"/>
              <a:t>The biological significance of lesion mimicry in plants is currently not known, although some researchers believe that they may represent defects in the ability of plants to recognize or respond to pathogens. </a:t>
            </a:r>
            <a:endParaRPr lang="es-PR" dirty="0"/>
          </a:p>
        </p:txBody>
      </p:sp>
      <p:sp>
        <p:nvSpPr>
          <p:cNvPr id="6" name="Rectangle 5"/>
          <p:cNvSpPr/>
          <p:nvPr/>
        </p:nvSpPr>
        <p:spPr>
          <a:xfrm>
            <a:off x="360040" y="6392361"/>
            <a:ext cx="8748464" cy="276999"/>
          </a:xfrm>
          <a:prstGeom prst="rect">
            <a:avLst/>
          </a:prstGeom>
        </p:spPr>
        <p:txBody>
          <a:bodyPr wrap="square">
            <a:spAutoFit/>
          </a:bodyPr>
          <a:lstStyle/>
          <a:p>
            <a:r>
              <a:rPr lang="es-PR" sz="1200" dirty="0"/>
              <a:t>http://faculty.chass.ncsu.edu/comstock/langure/ethics/php816/modules/plagiarism/biology_new_open.php</a:t>
            </a:r>
          </a:p>
        </p:txBody>
      </p:sp>
      <p:sp>
        <p:nvSpPr>
          <p:cNvPr id="7" name="TextBox 6"/>
          <p:cNvSpPr txBox="1"/>
          <p:nvPr/>
        </p:nvSpPr>
        <p:spPr>
          <a:xfrm>
            <a:off x="3131840" y="548680"/>
            <a:ext cx="3240360"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a:t>
            </a:r>
            <a:r>
              <a:rPr lang="en-US" sz="4000" b="1" dirty="0" err="1" smtClean="0">
                <a:effectLst>
                  <a:outerShdw blurRad="38100" dist="38100" dir="2700000" algn="tl">
                    <a:srgbClr val="000000">
                      <a:alpha val="43137"/>
                    </a:srgbClr>
                  </a:outerShdw>
                </a:effectLst>
              </a:rPr>
              <a:t>Es</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plagio</a:t>
            </a:r>
            <a:r>
              <a:rPr lang="en-US" sz="4000" b="1" dirty="0" smtClean="0">
                <a:effectLst>
                  <a:outerShdw blurRad="38100" dist="38100" dir="2700000" algn="tl">
                    <a:srgbClr val="000000">
                      <a:alpha val="43137"/>
                    </a:srgbClr>
                  </a:outerShdw>
                </a:effectLst>
              </a:rPr>
              <a:t>?</a:t>
            </a:r>
            <a:endParaRPr lang="es-PR" sz="4000" b="1" dirty="0">
              <a:effectLst>
                <a:outerShdw blurRad="38100" dist="38100" dir="2700000" algn="tl">
                  <a:srgbClr val="000000">
                    <a:alpha val="43137"/>
                  </a:srgbClr>
                </a:outerShdw>
              </a:effectLst>
            </a:endParaRPr>
          </a:p>
        </p:txBody>
      </p:sp>
      <p:sp>
        <p:nvSpPr>
          <p:cNvPr id="5" name="TextBox 4"/>
          <p:cNvSpPr txBox="1"/>
          <p:nvPr/>
        </p:nvSpPr>
        <p:spPr>
          <a:xfrm>
            <a:off x="395536" y="1124744"/>
            <a:ext cx="958917" cy="369332"/>
          </a:xfrm>
          <a:prstGeom prst="rect">
            <a:avLst/>
          </a:prstGeom>
          <a:noFill/>
        </p:spPr>
        <p:txBody>
          <a:bodyPr wrap="none" rtlCol="0">
            <a:spAutoFit/>
          </a:bodyPr>
          <a:lstStyle/>
          <a:p>
            <a:r>
              <a:rPr lang="en-US" b="1" dirty="0" err="1" smtClean="0"/>
              <a:t>Caso</a:t>
            </a:r>
            <a:r>
              <a:rPr lang="en-US" b="1" dirty="0" smtClean="0"/>
              <a:t> 3</a:t>
            </a:r>
            <a:endParaRPr lang="en-US" b="1" dirty="0"/>
          </a:p>
        </p:txBody>
      </p:sp>
    </p:spTree>
    <p:extLst>
      <p:ext uri="{BB962C8B-B14F-4D97-AF65-F5344CB8AC3E}">
        <p14:creationId xmlns:p14="http://schemas.microsoft.com/office/powerpoint/2010/main" xmlns="" val="1875568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Kosh\Desktop\semafoto-2-y-8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8081" y="309317"/>
            <a:ext cx="8388085" cy="629106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771800" y="6515998"/>
            <a:ext cx="4572000" cy="215444"/>
          </a:xfrm>
          <a:prstGeom prst="rect">
            <a:avLst/>
          </a:prstGeom>
        </p:spPr>
        <p:txBody>
          <a:bodyPr>
            <a:spAutoFit/>
          </a:bodyPr>
          <a:lstStyle/>
          <a:p>
            <a:r>
              <a:rPr lang="es-PR" sz="800" dirty="0"/>
              <a:t>http://ahorainfo.com.ar/2011/02/noticias-breves-de-necochea-viernes-4-de-febrero/</a:t>
            </a:r>
          </a:p>
        </p:txBody>
      </p:sp>
      <p:sp>
        <p:nvSpPr>
          <p:cNvPr id="3" name="Rectangle 2"/>
          <p:cNvSpPr/>
          <p:nvPr/>
        </p:nvSpPr>
        <p:spPr>
          <a:xfrm>
            <a:off x="611560" y="476672"/>
            <a:ext cx="3384376" cy="1477328"/>
          </a:xfrm>
          <a:prstGeom prst="rect">
            <a:avLst/>
          </a:prstGeom>
        </p:spPr>
        <p:txBody>
          <a:bodyPr wrap="square">
            <a:spAutoFit/>
          </a:bodyPr>
          <a:lstStyle/>
          <a:p>
            <a:pPr marL="285750" indent="-285750">
              <a:buClr>
                <a:srgbClr val="FF0000"/>
              </a:buClr>
              <a:buFont typeface="Wingdings" pitchFamily="2" charset="2"/>
              <a:buChar char="q"/>
            </a:pPr>
            <a:r>
              <a:rPr lang="en-US" b="1" dirty="0" err="1" smtClean="0"/>
              <a:t>Códigos</a:t>
            </a:r>
            <a:r>
              <a:rPr lang="en-US" b="1" dirty="0" smtClean="0"/>
              <a:t> </a:t>
            </a:r>
            <a:r>
              <a:rPr lang="en-US" b="1" dirty="0" err="1" smtClean="0"/>
              <a:t>profesionales</a:t>
            </a:r>
            <a:endParaRPr lang="es-PR" b="1" dirty="0" smtClean="0"/>
          </a:p>
          <a:p>
            <a:pPr marL="285750" indent="-285750">
              <a:buClr>
                <a:srgbClr val="FF0000"/>
              </a:buClr>
              <a:buFont typeface="Wingdings" pitchFamily="2" charset="2"/>
              <a:buChar char="q"/>
            </a:pPr>
            <a:r>
              <a:rPr lang="en-US" b="1" dirty="0" err="1" smtClean="0"/>
              <a:t>Regulaciones</a:t>
            </a:r>
            <a:r>
              <a:rPr lang="en-US" b="1" dirty="0" smtClean="0"/>
              <a:t> </a:t>
            </a:r>
            <a:r>
              <a:rPr lang="en-US" b="1" dirty="0" err="1" smtClean="0"/>
              <a:t>gubernamentales</a:t>
            </a:r>
            <a:endParaRPr lang="es-PR" b="1" dirty="0" smtClean="0"/>
          </a:p>
          <a:p>
            <a:pPr marL="285750" indent="-285750">
              <a:buClr>
                <a:srgbClr val="FF0000"/>
              </a:buClr>
              <a:buFont typeface="Wingdings" pitchFamily="2" charset="2"/>
              <a:buChar char="q"/>
            </a:pPr>
            <a:r>
              <a:rPr lang="en-US" b="1" dirty="0" err="1" smtClean="0"/>
              <a:t>Políticas</a:t>
            </a:r>
            <a:r>
              <a:rPr lang="en-US" b="1" dirty="0" smtClean="0"/>
              <a:t> </a:t>
            </a:r>
            <a:r>
              <a:rPr lang="en-US" b="1" dirty="0" err="1" smtClean="0"/>
              <a:t>institucionales</a:t>
            </a:r>
            <a:endParaRPr lang="es-PR" b="1" dirty="0"/>
          </a:p>
          <a:p>
            <a:pPr marL="285750" indent="-285750">
              <a:buClr>
                <a:srgbClr val="FF0000"/>
              </a:buClr>
              <a:buFont typeface="Wingdings" pitchFamily="2" charset="2"/>
              <a:buChar char="q"/>
            </a:pPr>
            <a:r>
              <a:rPr lang="en-US" b="1" dirty="0" err="1" smtClean="0"/>
              <a:t>Convicciones</a:t>
            </a:r>
            <a:r>
              <a:rPr lang="en-US" b="1" dirty="0" smtClean="0"/>
              <a:t> </a:t>
            </a:r>
            <a:r>
              <a:rPr lang="en-US" b="1" dirty="0" err="1" smtClean="0"/>
              <a:t>personales</a:t>
            </a:r>
            <a:endParaRPr lang="es-PR" b="1" dirty="0"/>
          </a:p>
        </p:txBody>
      </p:sp>
      <p:sp>
        <p:nvSpPr>
          <p:cNvPr id="4" name="Rectangle 3"/>
          <p:cNvSpPr/>
          <p:nvPr/>
        </p:nvSpPr>
        <p:spPr>
          <a:xfrm>
            <a:off x="4860032" y="5993995"/>
            <a:ext cx="3807944" cy="400110"/>
          </a:xfrm>
          <a:prstGeom prst="rect">
            <a:avLst/>
          </a:prstGeom>
        </p:spPr>
        <p:txBody>
          <a:bodyPr wrap="square">
            <a:spAutoFit/>
          </a:bodyPr>
          <a:lstStyle/>
          <a:p>
            <a:r>
              <a:rPr lang="en-US" sz="1000" dirty="0" smtClean="0"/>
              <a:t>ORI Introduction to the Responsible Conduct of Research, </a:t>
            </a:r>
          </a:p>
          <a:p>
            <a:r>
              <a:rPr lang="en-US" sz="1000" dirty="0" err="1" smtClean="0"/>
              <a:t>Steneck</a:t>
            </a:r>
            <a:r>
              <a:rPr lang="en-US" sz="1000" dirty="0"/>
              <a:t>, 2007</a:t>
            </a:r>
          </a:p>
        </p:txBody>
      </p:sp>
    </p:spTree>
    <p:extLst>
      <p:ext uri="{BB962C8B-B14F-4D97-AF65-F5344CB8AC3E}">
        <p14:creationId xmlns:p14="http://schemas.microsoft.com/office/powerpoint/2010/main" xmlns="" val="5741962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Presently, the biological significance of this lesion mimicry is not clear, although suggestions have been made that they may represent defects in the plants' recognition of, or response to, pathogens. </a:t>
            </a:r>
          </a:p>
          <a:p>
            <a:endParaRPr lang="en-US" dirty="0" smtClean="0"/>
          </a:p>
          <a:p>
            <a:endParaRPr lang="en-US" dirty="0"/>
          </a:p>
          <a:p>
            <a:r>
              <a:rPr lang="en-US" dirty="0"/>
              <a:t>The </a:t>
            </a:r>
            <a:r>
              <a:rPr lang="en-US" b="1" dirty="0"/>
              <a:t>biological significance </a:t>
            </a:r>
            <a:r>
              <a:rPr lang="en-US" dirty="0"/>
              <a:t>of </a:t>
            </a:r>
            <a:r>
              <a:rPr lang="en-US" b="1" dirty="0"/>
              <a:t>lesion mimicry </a:t>
            </a:r>
            <a:r>
              <a:rPr lang="en-US" dirty="0"/>
              <a:t>in plants is currently not known, although some researchers believe that they may represent </a:t>
            </a:r>
            <a:r>
              <a:rPr lang="en-US" b="1" dirty="0"/>
              <a:t>defects in the </a:t>
            </a:r>
            <a:r>
              <a:rPr lang="en-US" dirty="0"/>
              <a:t>ability of plants to recognize or respond to pathogens. </a:t>
            </a:r>
            <a:endParaRPr lang="es-PR" dirty="0"/>
          </a:p>
        </p:txBody>
      </p:sp>
      <p:sp>
        <p:nvSpPr>
          <p:cNvPr id="6" name="Rectangle 5"/>
          <p:cNvSpPr/>
          <p:nvPr/>
        </p:nvSpPr>
        <p:spPr>
          <a:xfrm>
            <a:off x="360040" y="6392361"/>
            <a:ext cx="8748464" cy="276999"/>
          </a:xfrm>
          <a:prstGeom prst="rect">
            <a:avLst/>
          </a:prstGeom>
        </p:spPr>
        <p:txBody>
          <a:bodyPr wrap="square">
            <a:spAutoFit/>
          </a:bodyPr>
          <a:lstStyle/>
          <a:p>
            <a:r>
              <a:rPr lang="es-PR" sz="1200" dirty="0"/>
              <a:t>http://faculty.chass.ncsu.edu/comstock/langure/ethics/php816/modules/plagiarism/biology_new_open.php</a:t>
            </a:r>
          </a:p>
        </p:txBody>
      </p:sp>
      <p:sp>
        <p:nvSpPr>
          <p:cNvPr id="7" name="TextBox 6"/>
          <p:cNvSpPr txBox="1"/>
          <p:nvPr/>
        </p:nvSpPr>
        <p:spPr>
          <a:xfrm>
            <a:off x="3131840" y="548680"/>
            <a:ext cx="3240360"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a:t>
            </a:r>
            <a:r>
              <a:rPr lang="en-US" sz="4000" b="1" dirty="0" err="1" smtClean="0">
                <a:effectLst>
                  <a:outerShdw blurRad="38100" dist="38100" dir="2700000" algn="tl">
                    <a:srgbClr val="000000">
                      <a:alpha val="43137"/>
                    </a:srgbClr>
                  </a:outerShdw>
                </a:effectLst>
              </a:rPr>
              <a:t>Es</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plagio</a:t>
            </a:r>
            <a:r>
              <a:rPr lang="en-US" sz="4000" b="1" dirty="0" smtClean="0">
                <a:effectLst>
                  <a:outerShdw blurRad="38100" dist="38100" dir="2700000" algn="tl">
                    <a:srgbClr val="000000">
                      <a:alpha val="43137"/>
                    </a:srgbClr>
                  </a:outerShdw>
                </a:effectLst>
              </a:rPr>
              <a:t>?</a:t>
            </a:r>
            <a:endParaRPr lang="es-PR" sz="4000" b="1" dirty="0">
              <a:effectLst>
                <a:outerShdw blurRad="38100" dist="38100" dir="2700000" algn="tl">
                  <a:srgbClr val="000000">
                    <a:alpha val="43137"/>
                  </a:srgbClr>
                </a:outerShdw>
              </a:effectLst>
            </a:endParaRPr>
          </a:p>
        </p:txBody>
      </p:sp>
      <p:sp>
        <p:nvSpPr>
          <p:cNvPr id="5" name="TextBox 4"/>
          <p:cNvSpPr txBox="1"/>
          <p:nvPr/>
        </p:nvSpPr>
        <p:spPr>
          <a:xfrm>
            <a:off x="395536" y="1124744"/>
            <a:ext cx="958917" cy="369332"/>
          </a:xfrm>
          <a:prstGeom prst="rect">
            <a:avLst/>
          </a:prstGeom>
          <a:noFill/>
        </p:spPr>
        <p:txBody>
          <a:bodyPr wrap="none" rtlCol="0">
            <a:spAutoFit/>
          </a:bodyPr>
          <a:lstStyle/>
          <a:p>
            <a:r>
              <a:rPr lang="en-US" b="1" dirty="0" err="1" smtClean="0"/>
              <a:t>Caso</a:t>
            </a:r>
            <a:r>
              <a:rPr lang="en-US" b="1" dirty="0" smtClean="0"/>
              <a:t> 3</a:t>
            </a:r>
            <a:endParaRPr lang="en-US" b="1" dirty="0"/>
          </a:p>
        </p:txBody>
      </p:sp>
    </p:spTree>
    <p:extLst>
      <p:ext uri="{BB962C8B-B14F-4D97-AF65-F5344CB8AC3E}">
        <p14:creationId xmlns:p14="http://schemas.microsoft.com/office/powerpoint/2010/main" xmlns="" val="1875568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1840" y="548680"/>
            <a:ext cx="3240360"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a:t>
            </a:r>
            <a:r>
              <a:rPr lang="en-US" sz="4000" b="1" dirty="0" err="1" smtClean="0">
                <a:effectLst>
                  <a:outerShdw blurRad="38100" dist="38100" dir="2700000" algn="tl">
                    <a:srgbClr val="000000">
                      <a:alpha val="43137"/>
                    </a:srgbClr>
                  </a:outerShdw>
                </a:effectLst>
              </a:rPr>
              <a:t>Es</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plagio</a:t>
            </a:r>
            <a:r>
              <a:rPr lang="en-US" sz="4000" b="1" dirty="0" smtClean="0">
                <a:effectLst>
                  <a:outerShdw blurRad="38100" dist="38100" dir="2700000" algn="tl">
                    <a:srgbClr val="000000">
                      <a:alpha val="43137"/>
                    </a:srgbClr>
                  </a:outerShdw>
                </a:effectLst>
              </a:rPr>
              <a:t>?</a:t>
            </a:r>
            <a:endParaRPr lang="es-PR" sz="4000" b="1" dirty="0">
              <a:effectLst>
                <a:outerShdw blurRad="38100" dist="38100" dir="2700000" algn="tl">
                  <a:srgbClr val="000000">
                    <a:alpha val="43137"/>
                  </a:srgbClr>
                </a:outerShdw>
              </a:effectLst>
            </a:endParaRPr>
          </a:p>
        </p:txBody>
      </p:sp>
      <p:pic>
        <p:nvPicPr>
          <p:cNvPr id="5" name="Picture 2" descr="C:\Users\Kosh\Desktop\imagesCA1V9A5G.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3608" y="1811994"/>
            <a:ext cx="3253779" cy="446466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C:\Users\Kosh\Desktop\imagesCA1V9A5G.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20072" y="1811996"/>
            <a:ext cx="3253779" cy="446466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4451077" y="6300028"/>
            <a:ext cx="4945459" cy="369332"/>
          </a:xfrm>
          <a:prstGeom prst="rect">
            <a:avLst/>
          </a:prstGeom>
        </p:spPr>
        <p:txBody>
          <a:bodyPr wrap="square">
            <a:spAutoFit/>
          </a:bodyPr>
          <a:lstStyle/>
          <a:p>
            <a:r>
              <a:rPr lang="es-PR" sz="900" dirty="0"/>
              <a:t>http://</a:t>
            </a:r>
            <a:r>
              <a:rPr lang="es-PR" sz="900" dirty="0" smtClean="0"/>
              <a:t>es.123rf.com/photo_9937336_un-hombre-afroamericano-con-su-mano-sobr</a:t>
            </a:r>
          </a:p>
          <a:p>
            <a:r>
              <a:rPr lang="es-PR" sz="900" dirty="0" smtClean="0"/>
              <a:t>e-su-barbilla-pensando-profundamente-algo-delante-de-un-fond.html</a:t>
            </a:r>
            <a:endParaRPr lang="es-PR" sz="900" dirty="0"/>
          </a:p>
        </p:txBody>
      </p:sp>
      <p:pic>
        <p:nvPicPr>
          <p:cNvPr id="1331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27536" r="65114" b="63885"/>
          <a:stretch/>
        </p:blipFill>
        <p:spPr bwMode="auto">
          <a:xfrm>
            <a:off x="2181571" y="3416797"/>
            <a:ext cx="4539012" cy="6275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8159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314"/>
                                        </p:tgtEl>
                                        <p:attrNameLst>
                                          <p:attrName>style.visibility</p:attrName>
                                        </p:attrNameLst>
                                      </p:cBhvr>
                                      <p:to>
                                        <p:strVal val="visible"/>
                                      </p:to>
                                    </p:set>
                                    <p:animEffect transition="in" filter="fade">
                                      <p:cBhvr>
                                        <p:cTn id="19"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31840" y="548680"/>
            <a:ext cx="3240360"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a:t>
            </a:r>
            <a:r>
              <a:rPr lang="en-US" sz="4000" b="1" dirty="0" err="1" smtClean="0">
                <a:effectLst>
                  <a:outerShdw blurRad="38100" dist="38100" dir="2700000" algn="tl">
                    <a:srgbClr val="000000">
                      <a:alpha val="43137"/>
                    </a:srgbClr>
                  </a:outerShdw>
                </a:effectLst>
              </a:rPr>
              <a:t>Es</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plagio</a:t>
            </a:r>
            <a:r>
              <a:rPr lang="en-US" sz="4000" b="1" dirty="0" smtClean="0">
                <a:effectLst>
                  <a:outerShdw blurRad="38100" dist="38100" dir="2700000" algn="tl">
                    <a:srgbClr val="000000">
                      <a:alpha val="43137"/>
                    </a:srgbClr>
                  </a:outerShdw>
                </a:effectLst>
              </a:rPr>
              <a:t>?</a:t>
            </a:r>
            <a:endParaRPr lang="es-PR" sz="4000" b="1" dirty="0">
              <a:effectLst>
                <a:outerShdw blurRad="38100" dist="38100" dir="2700000" algn="tl">
                  <a:srgbClr val="000000">
                    <a:alpha val="43137"/>
                  </a:srgbClr>
                </a:outerShdw>
              </a:effectLst>
            </a:endParaRPr>
          </a:p>
        </p:txBody>
      </p:sp>
      <p:graphicFrame>
        <p:nvGraphicFramePr>
          <p:cNvPr id="5" name="Diagram 4"/>
          <p:cNvGraphicFramePr/>
          <p:nvPr/>
        </p:nvGraphicFramePr>
        <p:xfrm>
          <a:off x="1547664" y="148478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own Arrow 5"/>
          <p:cNvSpPr/>
          <p:nvPr/>
        </p:nvSpPr>
        <p:spPr>
          <a:xfrm rot="10800000">
            <a:off x="4355977" y="486916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101628" y="5877272"/>
            <a:ext cx="1082348" cy="523220"/>
          </a:xfrm>
          <a:prstGeom prst="rect">
            <a:avLst/>
          </a:prstGeom>
          <a:noFill/>
        </p:spPr>
        <p:txBody>
          <a:bodyPr wrap="none" rtlCol="0">
            <a:spAutoFit/>
          </a:bodyPr>
          <a:lstStyle/>
          <a:p>
            <a:r>
              <a:rPr lang="en-US" sz="2800" b="1" dirty="0" smtClean="0"/>
              <a:t>P + C</a:t>
            </a:r>
            <a:endParaRPr lang="en-US" sz="2800"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p:cNvSpPr>
            <a:spLocks noChangeArrowheads="1"/>
          </p:cNvSpPr>
          <p:nvPr/>
        </p:nvSpPr>
        <p:spPr bwMode="auto">
          <a:xfrm>
            <a:off x="228600" y="1494110"/>
            <a:ext cx="8740775" cy="1158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buClr>
                <a:schemeClr val="hlink"/>
              </a:buClr>
              <a:buFont typeface="Wingdings" pitchFamily="2" charset="2"/>
              <a:buChar char="q"/>
            </a:pPr>
            <a:r>
              <a:rPr lang="en-US" sz="2400" b="1" dirty="0">
                <a:solidFill>
                  <a:srgbClr val="1C1C1C"/>
                </a:solidFill>
                <a:effectLst>
                  <a:outerShdw blurRad="38100" dist="38100" dir="2700000" algn="tl">
                    <a:srgbClr val="000000"/>
                  </a:outerShdw>
                </a:effectLst>
              </a:rPr>
              <a:t> </a:t>
            </a:r>
            <a:r>
              <a:rPr lang="en-US" sz="2300" b="1" u="sng" dirty="0" err="1">
                <a:solidFill>
                  <a:srgbClr val="FF0000"/>
                </a:solidFill>
                <a:effectLst>
                  <a:outerShdw blurRad="38100" dist="38100" dir="2700000" algn="tl">
                    <a:srgbClr val="000000"/>
                  </a:outerShdw>
                </a:effectLst>
              </a:rPr>
              <a:t>Falsificación</a:t>
            </a:r>
            <a:r>
              <a:rPr lang="en-US" sz="2300" b="1" dirty="0">
                <a:solidFill>
                  <a:srgbClr val="1C1C1C"/>
                </a:solidFill>
                <a:effectLst>
                  <a:outerShdw blurRad="38100" dist="38100" dir="2700000" algn="tl">
                    <a:srgbClr val="000000"/>
                  </a:outerShdw>
                </a:effectLst>
              </a:rPr>
              <a:t>:   </a:t>
            </a:r>
            <a:r>
              <a:rPr lang="en-US" sz="2300" dirty="0" err="1">
                <a:solidFill>
                  <a:srgbClr val="1C1C1C"/>
                </a:solidFill>
                <a:effectLst>
                  <a:outerShdw blurRad="38100" dist="38100" dir="2700000" algn="tl">
                    <a:srgbClr val="000000"/>
                  </a:outerShdw>
                </a:effectLst>
              </a:rPr>
              <a:t>Involucra</a:t>
            </a:r>
            <a:r>
              <a:rPr lang="en-US" sz="2300" dirty="0">
                <a:solidFill>
                  <a:srgbClr val="1C1C1C"/>
                </a:solidFill>
                <a:effectLst>
                  <a:outerShdw blurRad="38100" dist="38100" dir="2700000" algn="tl">
                    <a:srgbClr val="000000"/>
                  </a:outerShdw>
                </a:effectLst>
              </a:rPr>
              <a:t> </a:t>
            </a:r>
            <a:r>
              <a:rPr lang="en-US" sz="2300" b="1" u="sng" dirty="0" err="1">
                <a:solidFill>
                  <a:srgbClr val="1C1C1C"/>
                </a:solidFill>
                <a:effectLst>
                  <a:outerShdw blurRad="38100" dist="38100" dir="2700000" algn="tl">
                    <a:srgbClr val="000000"/>
                  </a:outerShdw>
                </a:effectLst>
              </a:rPr>
              <a:t>manipular</a:t>
            </a:r>
            <a:r>
              <a:rPr lang="en-US" sz="2300" dirty="0">
                <a:solidFill>
                  <a:srgbClr val="1C1C1C"/>
                </a:solidFill>
                <a:effectLst>
                  <a:outerShdw blurRad="38100" dist="38100" dir="2700000" algn="tl">
                    <a:srgbClr val="000000"/>
                  </a:outerShdw>
                </a:effectLst>
              </a:rPr>
              <a:t> </a:t>
            </a:r>
            <a:r>
              <a:rPr lang="en-US" sz="2300" dirty="0" err="1">
                <a:solidFill>
                  <a:srgbClr val="1C1C1C"/>
                </a:solidFill>
                <a:effectLst>
                  <a:outerShdw blurRad="38100" dist="38100" dir="2700000" algn="tl">
                    <a:srgbClr val="000000"/>
                  </a:outerShdw>
                </a:effectLst>
              </a:rPr>
              <a:t>datos</a:t>
            </a:r>
            <a:r>
              <a:rPr lang="en-US" sz="2300" dirty="0">
                <a:solidFill>
                  <a:srgbClr val="1C1C1C"/>
                </a:solidFill>
                <a:effectLst>
                  <a:outerShdw blurRad="38100" dist="38100" dir="2700000" algn="tl">
                    <a:srgbClr val="000000"/>
                  </a:outerShdw>
                </a:effectLst>
              </a:rPr>
              <a:t> o </a:t>
            </a:r>
            <a:r>
              <a:rPr lang="en-US" sz="2300" dirty="0" err="1">
                <a:solidFill>
                  <a:srgbClr val="1C1C1C"/>
                </a:solidFill>
                <a:effectLst>
                  <a:outerShdw blurRad="38100" dist="38100" dir="2700000" algn="tl">
                    <a:srgbClr val="000000"/>
                  </a:outerShdw>
                </a:effectLst>
              </a:rPr>
              <a:t>resultados</a:t>
            </a:r>
            <a:r>
              <a:rPr lang="en-US" sz="2300" dirty="0">
                <a:solidFill>
                  <a:srgbClr val="1C1C1C"/>
                </a:solidFill>
                <a:effectLst>
                  <a:outerShdw blurRad="38100" dist="38100" dir="2700000" algn="tl">
                    <a:srgbClr val="000000"/>
                  </a:outerShdw>
                </a:effectLst>
              </a:rPr>
              <a:t>, </a:t>
            </a:r>
            <a:r>
              <a:rPr lang="en-US" sz="2300" dirty="0" err="1">
                <a:solidFill>
                  <a:srgbClr val="1C1C1C"/>
                </a:solidFill>
                <a:effectLst>
                  <a:outerShdw blurRad="38100" dist="38100" dir="2700000" algn="tl">
                    <a:srgbClr val="000000"/>
                  </a:outerShdw>
                </a:effectLst>
              </a:rPr>
              <a:t>ya</a:t>
            </a:r>
            <a:r>
              <a:rPr lang="en-US" sz="2300" dirty="0">
                <a:solidFill>
                  <a:srgbClr val="1C1C1C"/>
                </a:solidFill>
                <a:effectLst>
                  <a:outerShdw blurRad="38100" dist="38100" dir="2700000" algn="tl">
                    <a:srgbClr val="000000"/>
                  </a:outerShdw>
                </a:effectLst>
              </a:rPr>
              <a:t> sea </a:t>
            </a:r>
            <a:r>
              <a:rPr lang="en-US" sz="2300" dirty="0" err="1">
                <a:solidFill>
                  <a:srgbClr val="1C1C1C"/>
                </a:solidFill>
                <a:effectLst>
                  <a:outerShdw blurRad="38100" dist="38100" dir="2700000" algn="tl">
                    <a:srgbClr val="000000"/>
                  </a:outerShdw>
                </a:effectLst>
              </a:rPr>
              <a:t>omitiendo</a:t>
            </a:r>
            <a:r>
              <a:rPr lang="en-US" sz="2300" dirty="0">
                <a:solidFill>
                  <a:srgbClr val="1C1C1C"/>
                </a:solidFill>
                <a:effectLst>
                  <a:outerShdw blurRad="38100" dist="38100" dir="2700000" algn="tl">
                    <a:srgbClr val="000000"/>
                  </a:outerShdw>
                </a:effectLst>
              </a:rPr>
              <a:t> los </a:t>
            </a:r>
            <a:r>
              <a:rPr lang="en-US" sz="2300" dirty="0" err="1">
                <a:solidFill>
                  <a:srgbClr val="1C1C1C"/>
                </a:solidFill>
                <a:effectLst>
                  <a:outerShdw blurRad="38100" dist="38100" dir="2700000" algn="tl">
                    <a:srgbClr val="000000"/>
                  </a:outerShdw>
                </a:effectLst>
              </a:rPr>
              <a:t>mismos</a:t>
            </a:r>
            <a:r>
              <a:rPr lang="en-US" sz="2300" dirty="0">
                <a:solidFill>
                  <a:srgbClr val="1C1C1C"/>
                </a:solidFill>
                <a:effectLst>
                  <a:outerShdw blurRad="38100" dist="38100" dir="2700000" algn="tl">
                    <a:srgbClr val="000000"/>
                  </a:outerShdw>
                </a:effectLst>
              </a:rPr>
              <a:t> o </a:t>
            </a:r>
            <a:r>
              <a:rPr lang="en-US" sz="2300" dirty="0" err="1">
                <a:solidFill>
                  <a:srgbClr val="1C1C1C"/>
                </a:solidFill>
                <a:effectLst>
                  <a:outerShdw blurRad="38100" dist="38100" dir="2700000" algn="tl">
                    <a:srgbClr val="000000"/>
                  </a:outerShdw>
                </a:effectLst>
              </a:rPr>
              <a:t>cambiándolos</a:t>
            </a:r>
            <a:r>
              <a:rPr lang="en-US" sz="2300" dirty="0">
                <a:solidFill>
                  <a:srgbClr val="1C1C1C"/>
                </a:solidFill>
                <a:effectLst>
                  <a:outerShdw blurRad="38100" dist="38100" dir="2700000" algn="tl">
                    <a:srgbClr val="000000"/>
                  </a:outerShdw>
                </a:effectLst>
              </a:rPr>
              <a:t> a </a:t>
            </a:r>
            <a:r>
              <a:rPr lang="en-US" sz="2300" dirty="0" err="1">
                <a:solidFill>
                  <a:srgbClr val="1C1C1C"/>
                </a:solidFill>
                <a:effectLst>
                  <a:outerShdw blurRad="38100" dist="38100" dir="2700000" algn="tl">
                    <a:srgbClr val="000000"/>
                  </a:outerShdw>
                </a:effectLst>
              </a:rPr>
              <a:t>conveniencia</a:t>
            </a:r>
            <a:r>
              <a:rPr lang="en-US" sz="2300" dirty="0">
                <a:solidFill>
                  <a:srgbClr val="1C1C1C"/>
                </a:solidFill>
                <a:effectLst>
                  <a:outerShdw blurRad="38100" dist="38100" dir="2700000" algn="tl">
                    <a:srgbClr val="000000"/>
                  </a:outerShdw>
                </a:effectLst>
              </a:rPr>
              <a:t> y </a:t>
            </a:r>
            <a:r>
              <a:rPr lang="en-US" sz="2300" dirty="0" err="1">
                <a:solidFill>
                  <a:srgbClr val="1C1C1C"/>
                </a:solidFill>
                <a:effectLst>
                  <a:outerShdw blurRad="38100" dist="38100" dir="2700000" algn="tl">
                    <a:srgbClr val="000000"/>
                  </a:outerShdw>
                </a:effectLst>
              </a:rPr>
              <a:t>evitando</a:t>
            </a:r>
            <a:r>
              <a:rPr lang="en-US" sz="2300" dirty="0">
                <a:solidFill>
                  <a:srgbClr val="1C1C1C"/>
                </a:solidFill>
                <a:effectLst>
                  <a:outerShdw blurRad="38100" dist="38100" dir="2700000" algn="tl">
                    <a:srgbClr val="000000"/>
                  </a:outerShdw>
                </a:effectLst>
              </a:rPr>
              <a:t> </a:t>
            </a:r>
            <a:r>
              <a:rPr lang="en-US" sz="2300" dirty="0" err="1">
                <a:solidFill>
                  <a:srgbClr val="1C1C1C"/>
                </a:solidFill>
                <a:effectLst>
                  <a:outerShdw blurRad="38100" dist="38100" dir="2700000" algn="tl">
                    <a:srgbClr val="000000"/>
                  </a:outerShdw>
                </a:effectLst>
              </a:rPr>
              <a:t>que</a:t>
            </a:r>
            <a:r>
              <a:rPr lang="en-US" sz="2300" dirty="0">
                <a:solidFill>
                  <a:srgbClr val="1C1C1C"/>
                </a:solidFill>
                <a:effectLst>
                  <a:outerShdw blurRad="38100" dist="38100" dir="2700000" algn="tl">
                    <a:srgbClr val="000000"/>
                  </a:outerShdw>
                </a:effectLst>
              </a:rPr>
              <a:t> se </a:t>
            </a:r>
            <a:r>
              <a:rPr lang="en-US" sz="2300" dirty="0" err="1">
                <a:solidFill>
                  <a:srgbClr val="1C1C1C"/>
                </a:solidFill>
                <a:effectLst>
                  <a:outerShdw blurRad="38100" dist="38100" dir="2700000" algn="tl">
                    <a:srgbClr val="000000"/>
                  </a:outerShdw>
                </a:effectLst>
              </a:rPr>
              <a:t>presenten</a:t>
            </a:r>
            <a:r>
              <a:rPr lang="en-US" sz="2300" dirty="0">
                <a:solidFill>
                  <a:srgbClr val="1C1C1C"/>
                </a:solidFill>
                <a:effectLst>
                  <a:outerShdw blurRad="38100" dist="38100" dir="2700000" algn="tl">
                    <a:srgbClr val="000000"/>
                  </a:outerShdw>
                </a:effectLst>
              </a:rPr>
              <a:t> de </a:t>
            </a:r>
            <a:r>
              <a:rPr lang="en-US" sz="2300" dirty="0" err="1">
                <a:solidFill>
                  <a:srgbClr val="1C1C1C"/>
                </a:solidFill>
                <a:effectLst>
                  <a:outerShdw blurRad="38100" dist="38100" dir="2700000" algn="tl">
                    <a:srgbClr val="000000"/>
                  </a:outerShdw>
                </a:effectLst>
              </a:rPr>
              <a:t>manera</a:t>
            </a:r>
            <a:r>
              <a:rPr lang="en-US" sz="2300" dirty="0">
                <a:solidFill>
                  <a:srgbClr val="1C1C1C"/>
                </a:solidFill>
                <a:effectLst>
                  <a:outerShdw blurRad="38100" dist="38100" dir="2700000" algn="tl">
                    <a:srgbClr val="000000"/>
                  </a:outerShdw>
                </a:effectLst>
              </a:rPr>
              <a:t> </a:t>
            </a:r>
            <a:r>
              <a:rPr lang="en-US" sz="2300" dirty="0" err="1">
                <a:solidFill>
                  <a:srgbClr val="1C1C1C"/>
                </a:solidFill>
                <a:effectLst>
                  <a:outerShdw blurRad="38100" dist="38100" dir="2700000" algn="tl">
                    <a:srgbClr val="000000"/>
                  </a:outerShdw>
                </a:effectLst>
              </a:rPr>
              <a:t>fiel</a:t>
            </a:r>
            <a:r>
              <a:rPr lang="en-US" sz="2300" dirty="0">
                <a:solidFill>
                  <a:srgbClr val="1C1C1C"/>
                </a:solidFill>
                <a:effectLst>
                  <a:outerShdw blurRad="38100" dist="38100" dir="2700000" algn="tl">
                    <a:srgbClr val="000000"/>
                  </a:outerShdw>
                </a:effectLst>
              </a:rPr>
              <a:t> </a:t>
            </a:r>
            <a:r>
              <a:rPr lang="en-US" sz="2300" dirty="0" err="1">
                <a:solidFill>
                  <a:srgbClr val="1C1C1C"/>
                </a:solidFill>
                <a:effectLst>
                  <a:outerShdw blurRad="38100" dist="38100" dir="2700000" algn="tl">
                    <a:srgbClr val="000000"/>
                  </a:outerShdw>
                </a:effectLst>
              </a:rPr>
              <a:t>ni</a:t>
            </a:r>
            <a:r>
              <a:rPr lang="en-US" sz="2300" dirty="0">
                <a:solidFill>
                  <a:srgbClr val="1C1C1C"/>
                </a:solidFill>
                <a:effectLst>
                  <a:outerShdw blurRad="38100" dist="38100" dir="2700000" algn="tl">
                    <a:srgbClr val="000000"/>
                  </a:outerShdw>
                </a:effectLst>
              </a:rPr>
              <a:t> exacta.</a:t>
            </a:r>
          </a:p>
        </p:txBody>
      </p:sp>
      <p:grpSp>
        <p:nvGrpSpPr>
          <p:cNvPr id="3" name="Group 18"/>
          <p:cNvGrpSpPr>
            <a:grpSpLocks/>
          </p:cNvGrpSpPr>
          <p:nvPr/>
        </p:nvGrpSpPr>
        <p:grpSpPr bwMode="auto">
          <a:xfrm>
            <a:off x="2133600" y="2941910"/>
            <a:ext cx="4495800" cy="3745266"/>
            <a:chOff x="3408" y="2257"/>
            <a:chExt cx="2112" cy="1892"/>
          </a:xfrm>
        </p:grpSpPr>
        <p:pic>
          <p:nvPicPr>
            <p:cNvPr id="4" name="Picture 16" descr="v_102893i"/>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408" y="2257"/>
              <a:ext cx="2112" cy="181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17"/>
            <p:cNvSpPr>
              <a:spLocks noChangeArrowheads="1"/>
            </p:cNvSpPr>
            <p:nvPr/>
          </p:nvSpPr>
          <p:spPr bwMode="auto">
            <a:xfrm>
              <a:off x="3696" y="4032"/>
              <a:ext cx="1610" cy="1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900" dirty="0"/>
                <a:t>http://</a:t>
              </a:r>
              <a:r>
                <a:rPr lang="en-US" sz="900" dirty="0">
                  <a:solidFill>
                    <a:srgbClr val="1C1C1C"/>
                  </a:solidFill>
                </a:rPr>
                <a:t>www.argusauto.com/images/images/v_102893i.jpg</a:t>
              </a:r>
            </a:p>
          </p:txBody>
        </p:sp>
      </p:grpSp>
      <p:sp>
        <p:nvSpPr>
          <p:cNvPr id="6" name="TextBox 5"/>
          <p:cNvSpPr txBox="1"/>
          <p:nvPr/>
        </p:nvSpPr>
        <p:spPr>
          <a:xfrm>
            <a:off x="1033264" y="548680"/>
            <a:ext cx="7139136"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RCR: </a:t>
            </a:r>
            <a:r>
              <a:rPr lang="en-US" sz="4000" b="1" dirty="0" err="1" smtClean="0">
                <a:effectLst>
                  <a:outerShdw blurRad="38100" dist="38100" dir="2700000" algn="tl">
                    <a:srgbClr val="000000">
                      <a:alpha val="43137"/>
                    </a:srgbClr>
                  </a:outerShdw>
                </a:effectLst>
              </a:rPr>
              <a:t>Integridad</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académica</a:t>
            </a:r>
            <a:endParaRPr lang="es-PR"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712021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3264" y="548680"/>
            <a:ext cx="7139136"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RCR: </a:t>
            </a:r>
            <a:r>
              <a:rPr lang="en-US" sz="4000" b="1" dirty="0" err="1" smtClean="0">
                <a:effectLst>
                  <a:outerShdw blurRad="38100" dist="38100" dir="2700000" algn="tl">
                    <a:srgbClr val="000000">
                      <a:alpha val="43137"/>
                    </a:srgbClr>
                  </a:outerShdw>
                </a:effectLst>
              </a:rPr>
              <a:t>Integridad</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académica</a:t>
            </a:r>
            <a:endParaRPr lang="es-PR" sz="4000" b="1" dirty="0">
              <a:effectLst>
                <a:outerShdw blurRad="38100" dist="38100" dir="2700000" algn="tl">
                  <a:srgbClr val="000000">
                    <a:alpha val="43137"/>
                  </a:srgbClr>
                </a:outerShdw>
              </a:effectLst>
            </a:endParaRPr>
          </a:p>
        </p:txBody>
      </p:sp>
      <p:pic>
        <p:nvPicPr>
          <p:cNvPr id="3" name="falsificacion.MPG">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524000" y="1844824"/>
            <a:ext cx="6096000" cy="4572000"/>
          </a:xfrm>
          <a:prstGeom prst="rect">
            <a:avLst/>
          </a:prstGeom>
        </p:spPr>
      </p:pic>
    </p:spTree>
    <p:extLst>
      <p:ext uri="{BB962C8B-B14F-4D97-AF65-F5344CB8AC3E}">
        <p14:creationId xmlns:p14="http://schemas.microsoft.com/office/powerpoint/2010/main" xmlns="" val="1712021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3"/>
          <p:cNvSpPr>
            <a:spLocks noChangeArrowheads="1"/>
          </p:cNvSpPr>
          <p:nvPr/>
        </p:nvSpPr>
        <p:spPr bwMode="auto">
          <a:xfrm>
            <a:off x="990600" y="1844824"/>
            <a:ext cx="749435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buClr>
                <a:schemeClr val="hlink"/>
              </a:buClr>
              <a:buFont typeface="Wingdings" pitchFamily="2" charset="2"/>
              <a:buChar char="q"/>
            </a:pPr>
            <a:r>
              <a:rPr lang="en-US" sz="2400" b="1" dirty="0">
                <a:solidFill>
                  <a:srgbClr val="1C1C1C"/>
                </a:solidFill>
                <a:effectLst>
                  <a:outerShdw blurRad="38100" dist="38100" dir="2700000" algn="tl">
                    <a:srgbClr val="000000"/>
                  </a:outerShdw>
                </a:effectLst>
              </a:rPr>
              <a:t> </a:t>
            </a:r>
            <a:r>
              <a:rPr lang="en-US" sz="2400" b="1" u="sng" dirty="0" err="1">
                <a:solidFill>
                  <a:srgbClr val="FF0000"/>
                </a:solidFill>
                <a:effectLst>
                  <a:outerShdw blurRad="38100" dist="38100" dir="2700000" algn="tl">
                    <a:srgbClr val="000000"/>
                  </a:outerShdw>
                </a:effectLst>
              </a:rPr>
              <a:t>Fabricación</a:t>
            </a:r>
            <a:r>
              <a:rPr lang="en-US" sz="2400" b="1" dirty="0">
                <a:solidFill>
                  <a:srgbClr val="1C1C1C"/>
                </a:solidFill>
                <a:effectLst>
                  <a:outerShdw blurRad="38100" dist="38100" dir="2700000" algn="tl">
                    <a:srgbClr val="000000"/>
                  </a:outerShdw>
                </a:effectLst>
              </a:rPr>
              <a:t>: </a:t>
            </a:r>
            <a:r>
              <a:rPr lang="en-US" sz="2400" dirty="0" err="1">
                <a:solidFill>
                  <a:srgbClr val="1C1C1C"/>
                </a:solidFill>
                <a:effectLst>
                  <a:outerShdw blurRad="38100" dist="38100" dir="2700000" algn="tl">
                    <a:srgbClr val="000000"/>
                  </a:outerShdw>
                </a:effectLst>
              </a:rPr>
              <a:t>Inventar</a:t>
            </a:r>
            <a:r>
              <a:rPr lang="en-US" sz="2400" dirty="0">
                <a:solidFill>
                  <a:srgbClr val="1C1C1C"/>
                </a:solidFill>
                <a:effectLst>
                  <a:outerShdw blurRad="38100" dist="38100" dir="2700000" algn="tl">
                    <a:srgbClr val="000000"/>
                  </a:outerShdw>
                </a:effectLst>
              </a:rPr>
              <a:t> </a:t>
            </a:r>
            <a:r>
              <a:rPr lang="en-US" sz="2400" dirty="0" err="1">
                <a:solidFill>
                  <a:srgbClr val="1C1C1C"/>
                </a:solidFill>
                <a:effectLst>
                  <a:outerShdw blurRad="38100" dist="38100" dir="2700000" algn="tl">
                    <a:srgbClr val="000000"/>
                  </a:outerShdw>
                </a:effectLst>
              </a:rPr>
              <a:t>resultados</a:t>
            </a:r>
            <a:r>
              <a:rPr lang="en-US" sz="2400" dirty="0">
                <a:solidFill>
                  <a:srgbClr val="1C1C1C"/>
                </a:solidFill>
                <a:effectLst>
                  <a:outerShdw blurRad="38100" dist="38100" dir="2700000" algn="tl">
                    <a:srgbClr val="000000"/>
                  </a:outerShdw>
                </a:effectLst>
              </a:rPr>
              <a:t> y </a:t>
            </a:r>
            <a:r>
              <a:rPr lang="en-US" sz="2400" dirty="0" err="1">
                <a:solidFill>
                  <a:srgbClr val="1C1C1C"/>
                </a:solidFill>
                <a:effectLst>
                  <a:outerShdw blurRad="38100" dist="38100" dir="2700000" algn="tl">
                    <a:srgbClr val="000000"/>
                  </a:outerShdw>
                </a:effectLst>
              </a:rPr>
              <a:t>hacer</a:t>
            </a:r>
            <a:r>
              <a:rPr lang="en-US" sz="2400" dirty="0">
                <a:solidFill>
                  <a:srgbClr val="1C1C1C"/>
                </a:solidFill>
                <a:effectLst>
                  <a:outerShdw blurRad="38100" dist="38100" dir="2700000" algn="tl">
                    <a:srgbClr val="000000"/>
                  </a:outerShdw>
                </a:effectLst>
              </a:rPr>
              <a:t> </a:t>
            </a:r>
            <a:r>
              <a:rPr lang="en-US" sz="2400" dirty="0" err="1">
                <a:solidFill>
                  <a:srgbClr val="1C1C1C"/>
                </a:solidFill>
                <a:effectLst>
                  <a:outerShdw blurRad="38100" dist="38100" dir="2700000" algn="tl">
                    <a:srgbClr val="000000"/>
                  </a:outerShdw>
                </a:effectLst>
              </a:rPr>
              <a:t>creer</a:t>
            </a:r>
            <a:r>
              <a:rPr lang="en-US" sz="2400" dirty="0">
                <a:solidFill>
                  <a:srgbClr val="1C1C1C"/>
                </a:solidFill>
                <a:effectLst>
                  <a:outerShdw blurRad="38100" dist="38100" dir="2700000" algn="tl">
                    <a:srgbClr val="000000"/>
                  </a:outerShdw>
                </a:effectLst>
              </a:rPr>
              <a:t> </a:t>
            </a:r>
          </a:p>
          <a:p>
            <a:pPr>
              <a:buClr>
                <a:schemeClr val="hlink"/>
              </a:buClr>
              <a:buFont typeface="Wingdings" pitchFamily="2" charset="2"/>
              <a:buNone/>
            </a:pPr>
            <a:r>
              <a:rPr lang="en-US" sz="2400" dirty="0" err="1">
                <a:solidFill>
                  <a:srgbClr val="1C1C1C"/>
                </a:solidFill>
                <a:effectLst>
                  <a:outerShdw blurRad="38100" dist="38100" dir="2700000" algn="tl">
                    <a:srgbClr val="000000"/>
                  </a:outerShdw>
                </a:effectLst>
              </a:rPr>
              <a:t>que</a:t>
            </a:r>
            <a:r>
              <a:rPr lang="en-US" sz="2400" dirty="0">
                <a:solidFill>
                  <a:srgbClr val="1C1C1C"/>
                </a:solidFill>
                <a:effectLst>
                  <a:outerShdw blurRad="38100" dist="38100" dir="2700000" algn="tl">
                    <a:srgbClr val="000000"/>
                  </a:outerShdw>
                </a:effectLst>
              </a:rPr>
              <a:t> los </a:t>
            </a:r>
            <a:r>
              <a:rPr lang="en-US" sz="2400" dirty="0" err="1" smtClean="0">
                <a:solidFill>
                  <a:srgbClr val="1C1C1C"/>
                </a:solidFill>
                <a:effectLst>
                  <a:outerShdw blurRad="38100" dist="38100" dir="2700000" algn="tl">
                    <a:srgbClr val="000000"/>
                  </a:outerShdw>
                </a:effectLst>
              </a:rPr>
              <a:t>mismos</a:t>
            </a:r>
            <a:r>
              <a:rPr lang="en-US" sz="2400" dirty="0" smtClean="0">
                <a:solidFill>
                  <a:srgbClr val="1C1C1C"/>
                </a:solidFill>
                <a:effectLst>
                  <a:outerShdw blurRad="38100" dist="38100" dir="2700000" algn="tl">
                    <a:srgbClr val="000000"/>
                  </a:outerShdw>
                </a:effectLst>
              </a:rPr>
              <a:t> </a:t>
            </a:r>
            <a:r>
              <a:rPr lang="en-US" sz="2400" dirty="0">
                <a:solidFill>
                  <a:srgbClr val="1C1C1C"/>
                </a:solidFill>
                <a:effectLst>
                  <a:outerShdw blurRad="38100" dist="38100" dir="2700000" algn="tl">
                    <a:srgbClr val="000000"/>
                  </a:outerShdw>
                </a:effectLst>
              </a:rPr>
              <a:t>son </a:t>
            </a:r>
            <a:r>
              <a:rPr lang="en-US" sz="2400" dirty="0" err="1">
                <a:solidFill>
                  <a:srgbClr val="1C1C1C"/>
                </a:solidFill>
                <a:effectLst>
                  <a:outerShdw blurRad="38100" dist="38100" dir="2700000" algn="tl">
                    <a:srgbClr val="000000"/>
                  </a:outerShdw>
                </a:effectLst>
              </a:rPr>
              <a:t>legítimos</a:t>
            </a:r>
            <a:r>
              <a:rPr lang="en-US" sz="2400" dirty="0">
                <a:solidFill>
                  <a:srgbClr val="1C1C1C"/>
                </a:solidFill>
                <a:effectLst>
                  <a:outerShdw blurRad="38100" dist="38100" dir="2700000" algn="tl">
                    <a:srgbClr val="000000"/>
                  </a:outerShdw>
                </a:effectLst>
              </a:rPr>
              <a:t>.</a:t>
            </a:r>
          </a:p>
        </p:txBody>
      </p:sp>
      <p:pic>
        <p:nvPicPr>
          <p:cNvPr id="3" name="Picture 15" descr="periodic-tabl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47800" y="2759224"/>
            <a:ext cx="6096000" cy="370522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 Box 16"/>
          <p:cNvSpPr txBox="1">
            <a:spLocks noChangeArrowheads="1"/>
          </p:cNvSpPr>
          <p:nvPr/>
        </p:nvSpPr>
        <p:spPr bwMode="auto">
          <a:xfrm>
            <a:off x="2362200" y="4207024"/>
            <a:ext cx="4139275" cy="461665"/>
          </a:xfrm>
          <a:prstGeom prst="rect">
            <a:avLst/>
          </a:prstGeom>
          <a:solidFill>
            <a:schemeClr val="bg1"/>
          </a:solidFill>
          <a:ln w="38100">
            <a:solidFill>
              <a:srgbClr val="1C1C1C"/>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b="1" dirty="0" err="1">
                <a:solidFill>
                  <a:srgbClr val="1C1C1C"/>
                </a:solidFill>
              </a:rPr>
              <a:t>Elemento</a:t>
            </a:r>
            <a:r>
              <a:rPr lang="en-US" sz="2400" b="1" dirty="0">
                <a:solidFill>
                  <a:srgbClr val="1C1C1C"/>
                </a:solidFill>
              </a:rPr>
              <a:t> 118: </a:t>
            </a:r>
            <a:r>
              <a:rPr lang="en-US" sz="2400" b="1" dirty="0" err="1" smtClean="0">
                <a:solidFill>
                  <a:srgbClr val="1C1C1C"/>
                </a:solidFill>
              </a:rPr>
              <a:t>Ununoctium</a:t>
            </a:r>
            <a:endParaRPr lang="en-US" sz="2400" b="1" dirty="0">
              <a:solidFill>
                <a:srgbClr val="1C1C1C"/>
              </a:solidFill>
            </a:endParaRPr>
          </a:p>
        </p:txBody>
      </p:sp>
      <p:sp>
        <p:nvSpPr>
          <p:cNvPr id="5" name="TextBox 4"/>
          <p:cNvSpPr txBox="1"/>
          <p:nvPr/>
        </p:nvSpPr>
        <p:spPr>
          <a:xfrm>
            <a:off x="1033264" y="548680"/>
            <a:ext cx="7139136"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RCR: </a:t>
            </a:r>
            <a:r>
              <a:rPr lang="en-US" sz="4000" b="1" dirty="0" err="1" smtClean="0">
                <a:effectLst>
                  <a:outerShdw blurRad="38100" dist="38100" dir="2700000" algn="tl">
                    <a:srgbClr val="000000">
                      <a:alpha val="43137"/>
                    </a:srgbClr>
                  </a:outerShdw>
                </a:effectLst>
              </a:rPr>
              <a:t>Integridad</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académica</a:t>
            </a:r>
            <a:endParaRPr lang="es-PR"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712021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3264" y="548680"/>
            <a:ext cx="7139136"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RCR: </a:t>
            </a:r>
            <a:r>
              <a:rPr lang="en-US" sz="4000" b="1" dirty="0" err="1" smtClean="0">
                <a:effectLst>
                  <a:outerShdw blurRad="38100" dist="38100" dir="2700000" algn="tl">
                    <a:srgbClr val="000000">
                      <a:alpha val="43137"/>
                    </a:srgbClr>
                  </a:outerShdw>
                </a:effectLst>
              </a:rPr>
              <a:t>Integridad</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académica</a:t>
            </a:r>
            <a:endParaRPr lang="es-PR" sz="4000" b="1" dirty="0">
              <a:effectLst>
                <a:outerShdw blurRad="38100" dist="38100" dir="2700000" algn="tl">
                  <a:srgbClr val="000000">
                    <a:alpha val="43137"/>
                  </a:srgbClr>
                </a:outerShdw>
              </a:effectLst>
            </a:endParaRPr>
          </a:p>
        </p:txBody>
      </p:sp>
      <p:pic>
        <p:nvPicPr>
          <p:cNvPr id="3" name="fabricacion.MPG">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524000" y="1772816"/>
            <a:ext cx="6096000" cy="4572000"/>
          </a:xfrm>
          <a:prstGeom prst="rect">
            <a:avLst/>
          </a:prstGeom>
        </p:spPr>
      </p:pic>
    </p:spTree>
    <p:extLst>
      <p:ext uri="{BB962C8B-B14F-4D97-AF65-F5344CB8AC3E}">
        <p14:creationId xmlns:p14="http://schemas.microsoft.com/office/powerpoint/2010/main" xmlns="" val="1712021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6"/>
          <p:cNvSpPr txBox="1">
            <a:spLocks noChangeArrowheads="1"/>
          </p:cNvSpPr>
          <p:nvPr/>
        </p:nvSpPr>
        <p:spPr bwMode="auto">
          <a:xfrm>
            <a:off x="228600" y="1686644"/>
            <a:ext cx="8915400" cy="48936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2400" b="1" dirty="0">
                <a:solidFill>
                  <a:srgbClr val="1C1C1C"/>
                </a:solidFill>
              </a:rPr>
              <a:t>	</a:t>
            </a:r>
            <a:r>
              <a:rPr lang="en-US" sz="2400" b="1" dirty="0" err="1">
                <a:solidFill>
                  <a:srgbClr val="1C1C1C"/>
                </a:solidFill>
              </a:rPr>
              <a:t>Somos</a:t>
            </a:r>
            <a:r>
              <a:rPr lang="en-US" sz="2400" b="1" dirty="0">
                <a:solidFill>
                  <a:srgbClr val="1C1C1C"/>
                </a:solidFill>
              </a:rPr>
              <a:t> </a:t>
            </a:r>
            <a:r>
              <a:rPr lang="en-US" sz="2400" b="1" dirty="0" err="1">
                <a:solidFill>
                  <a:srgbClr val="1C1C1C"/>
                </a:solidFill>
              </a:rPr>
              <a:t>libres</a:t>
            </a:r>
            <a:r>
              <a:rPr lang="en-US" sz="2400" b="1" dirty="0">
                <a:solidFill>
                  <a:srgbClr val="1C1C1C"/>
                </a:solidFill>
              </a:rPr>
              <a:t> de </a:t>
            </a:r>
            <a:r>
              <a:rPr lang="en-US" sz="2400" b="1" dirty="0" err="1">
                <a:solidFill>
                  <a:srgbClr val="1C1C1C"/>
                </a:solidFill>
              </a:rPr>
              <a:t>decidir</a:t>
            </a:r>
            <a:r>
              <a:rPr lang="en-US" sz="2400" b="1" dirty="0">
                <a:solidFill>
                  <a:srgbClr val="1C1C1C"/>
                </a:solidFill>
              </a:rPr>
              <a:t> </a:t>
            </a:r>
            <a:r>
              <a:rPr lang="en-US" sz="2400" b="1" dirty="0" err="1">
                <a:solidFill>
                  <a:srgbClr val="1C1C1C"/>
                </a:solidFill>
              </a:rPr>
              <a:t>si</a:t>
            </a:r>
            <a:r>
              <a:rPr lang="en-US" sz="2400" b="1" dirty="0">
                <a:solidFill>
                  <a:srgbClr val="1C1C1C"/>
                </a:solidFill>
              </a:rPr>
              <a:t> </a:t>
            </a:r>
            <a:r>
              <a:rPr lang="en-US" sz="2400" b="1" dirty="0" err="1">
                <a:solidFill>
                  <a:srgbClr val="1C1C1C"/>
                </a:solidFill>
              </a:rPr>
              <a:t>queremos</a:t>
            </a:r>
            <a:r>
              <a:rPr lang="en-US" sz="2400" b="1" dirty="0">
                <a:solidFill>
                  <a:srgbClr val="1C1C1C"/>
                </a:solidFill>
              </a:rPr>
              <a:t> </a:t>
            </a:r>
            <a:r>
              <a:rPr lang="en-US" sz="2400" b="1" dirty="0" err="1">
                <a:solidFill>
                  <a:srgbClr val="1C1C1C"/>
                </a:solidFill>
              </a:rPr>
              <a:t>llevar</a:t>
            </a:r>
            <a:r>
              <a:rPr lang="en-US" sz="2400" b="1" dirty="0">
                <a:solidFill>
                  <a:srgbClr val="1C1C1C"/>
                </a:solidFill>
              </a:rPr>
              <a:t> a </a:t>
            </a:r>
            <a:r>
              <a:rPr lang="en-US" sz="2400" b="1" dirty="0" err="1">
                <a:solidFill>
                  <a:srgbClr val="1C1C1C"/>
                </a:solidFill>
              </a:rPr>
              <a:t>cabo</a:t>
            </a:r>
            <a:r>
              <a:rPr lang="en-US" sz="2400" b="1" dirty="0">
                <a:solidFill>
                  <a:srgbClr val="1C1C1C"/>
                </a:solidFill>
              </a:rPr>
              <a:t> </a:t>
            </a:r>
            <a:r>
              <a:rPr lang="en-US" sz="2400" b="1" dirty="0" err="1">
                <a:solidFill>
                  <a:srgbClr val="1C1C1C"/>
                </a:solidFill>
              </a:rPr>
              <a:t>conducta</a:t>
            </a:r>
            <a:r>
              <a:rPr lang="en-US" sz="2400" b="1" dirty="0">
                <a:solidFill>
                  <a:srgbClr val="1C1C1C"/>
                </a:solidFill>
              </a:rPr>
              <a:t> en contra de la </a:t>
            </a:r>
            <a:r>
              <a:rPr lang="en-US" sz="2400" b="1" dirty="0" err="1">
                <a:solidFill>
                  <a:srgbClr val="1C1C1C"/>
                </a:solidFill>
              </a:rPr>
              <a:t>ética</a:t>
            </a:r>
            <a:r>
              <a:rPr lang="en-US" sz="2400" b="1" dirty="0">
                <a:solidFill>
                  <a:srgbClr val="1C1C1C"/>
                </a:solidFill>
              </a:rPr>
              <a:t>.</a:t>
            </a:r>
          </a:p>
          <a:p>
            <a:pPr>
              <a:spcBef>
                <a:spcPct val="50000"/>
              </a:spcBef>
            </a:pPr>
            <a:r>
              <a:rPr lang="en-US" sz="2400" b="1" dirty="0">
                <a:solidFill>
                  <a:srgbClr val="1C1C1C"/>
                </a:solidFill>
              </a:rPr>
              <a:t>	</a:t>
            </a:r>
            <a:r>
              <a:rPr lang="en-US" sz="2400" b="1" dirty="0" err="1">
                <a:solidFill>
                  <a:srgbClr val="1C1C1C"/>
                </a:solidFill>
              </a:rPr>
              <a:t>Existen</a:t>
            </a:r>
            <a:r>
              <a:rPr lang="en-US" sz="2400" b="1" dirty="0">
                <a:solidFill>
                  <a:srgbClr val="1C1C1C"/>
                </a:solidFill>
              </a:rPr>
              <a:t> </a:t>
            </a:r>
            <a:r>
              <a:rPr lang="en-US" sz="2400" b="1" dirty="0" err="1">
                <a:solidFill>
                  <a:srgbClr val="1C1C1C"/>
                </a:solidFill>
              </a:rPr>
              <a:t>acciones</a:t>
            </a:r>
            <a:r>
              <a:rPr lang="en-US" sz="2400" b="1" dirty="0">
                <a:solidFill>
                  <a:srgbClr val="1C1C1C"/>
                </a:solidFill>
              </a:rPr>
              <a:t> </a:t>
            </a:r>
            <a:r>
              <a:rPr lang="en-US" sz="2400" b="1" dirty="0" err="1">
                <a:solidFill>
                  <a:srgbClr val="1C1C1C"/>
                </a:solidFill>
              </a:rPr>
              <a:t>consideradas</a:t>
            </a:r>
            <a:r>
              <a:rPr lang="en-US" sz="2400" b="1" dirty="0">
                <a:solidFill>
                  <a:srgbClr val="1C1C1C"/>
                </a:solidFill>
              </a:rPr>
              <a:t> </a:t>
            </a:r>
            <a:r>
              <a:rPr lang="en-US" sz="2400" b="1" dirty="0" err="1">
                <a:solidFill>
                  <a:srgbClr val="1C1C1C"/>
                </a:solidFill>
              </a:rPr>
              <a:t>como</a:t>
            </a:r>
            <a:r>
              <a:rPr lang="en-US" sz="2400" b="1" dirty="0">
                <a:solidFill>
                  <a:srgbClr val="1C1C1C"/>
                </a:solidFill>
              </a:rPr>
              <a:t> los </a:t>
            </a:r>
            <a:r>
              <a:rPr lang="en-US" sz="2400" b="1" dirty="0" err="1">
                <a:solidFill>
                  <a:srgbClr val="1C1C1C"/>
                </a:solidFill>
              </a:rPr>
              <a:t>tres</a:t>
            </a:r>
            <a:r>
              <a:rPr lang="en-US" sz="2400" b="1" dirty="0">
                <a:solidFill>
                  <a:srgbClr val="1C1C1C"/>
                </a:solidFill>
              </a:rPr>
              <a:t> </a:t>
            </a:r>
            <a:r>
              <a:rPr lang="en-US" sz="2400" b="1" dirty="0" err="1">
                <a:solidFill>
                  <a:srgbClr val="1C1C1C"/>
                </a:solidFill>
              </a:rPr>
              <a:t>pecados</a:t>
            </a:r>
            <a:r>
              <a:rPr lang="en-US" sz="2400" b="1" dirty="0">
                <a:solidFill>
                  <a:srgbClr val="1C1C1C"/>
                </a:solidFill>
              </a:rPr>
              <a:t> </a:t>
            </a:r>
            <a:r>
              <a:rPr lang="en-US" sz="2400" b="1" dirty="0" err="1">
                <a:solidFill>
                  <a:srgbClr val="1C1C1C"/>
                </a:solidFill>
              </a:rPr>
              <a:t>capitales</a:t>
            </a:r>
            <a:r>
              <a:rPr lang="en-US" sz="2400" b="1" dirty="0">
                <a:solidFill>
                  <a:srgbClr val="1C1C1C"/>
                </a:solidFill>
              </a:rPr>
              <a:t> en la </a:t>
            </a:r>
            <a:r>
              <a:rPr lang="en-US" sz="2400" b="1" dirty="0" err="1">
                <a:solidFill>
                  <a:srgbClr val="1C1C1C"/>
                </a:solidFill>
              </a:rPr>
              <a:t>ética</a:t>
            </a:r>
            <a:r>
              <a:rPr lang="en-US" sz="2400" b="1" dirty="0">
                <a:solidFill>
                  <a:srgbClr val="1C1C1C"/>
                </a:solidFill>
              </a:rPr>
              <a:t>.</a:t>
            </a:r>
          </a:p>
          <a:p>
            <a:pPr>
              <a:spcBef>
                <a:spcPct val="50000"/>
              </a:spcBef>
            </a:pPr>
            <a:r>
              <a:rPr lang="en-US" sz="2400" b="1" dirty="0">
                <a:solidFill>
                  <a:srgbClr val="1C1C1C"/>
                </a:solidFill>
              </a:rPr>
              <a:t>		</a:t>
            </a:r>
            <a:r>
              <a:rPr lang="en-US" sz="2400" b="1" dirty="0" err="1">
                <a:solidFill>
                  <a:srgbClr val="1C1C1C"/>
                </a:solidFill>
              </a:rPr>
              <a:t>Plagio</a:t>
            </a:r>
            <a:r>
              <a:rPr lang="en-US" sz="2400" b="1" dirty="0">
                <a:solidFill>
                  <a:srgbClr val="1C1C1C"/>
                </a:solidFill>
              </a:rPr>
              <a:t> = </a:t>
            </a:r>
            <a:r>
              <a:rPr lang="en-US" sz="2400" b="1" dirty="0" err="1">
                <a:solidFill>
                  <a:srgbClr val="1C1C1C"/>
                </a:solidFill>
              </a:rPr>
              <a:t>mentira</a:t>
            </a:r>
            <a:r>
              <a:rPr lang="en-US" sz="2400" b="1" dirty="0">
                <a:solidFill>
                  <a:srgbClr val="1C1C1C"/>
                </a:solidFill>
              </a:rPr>
              <a:t> y </a:t>
            </a:r>
            <a:r>
              <a:rPr lang="en-US" sz="2400" b="1" dirty="0" err="1">
                <a:solidFill>
                  <a:srgbClr val="1C1C1C"/>
                </a:solidFill>
              </a:rPr>
              <a:t>robo</a:t>
            </a:r>
            <a:endParaRPr lang="en-US" sz="2400" b="1" dirty="0">
              <a:solidFill>
                <a:srgbClr val="1C1C1C"/>
              </a:solidFill>
            </a:endParaRPr>
          </a:p>
          <a:p>
            <a:pPr>
              <a:spcBef>
                <a:spcPct val="50000"/>
              </a:spcBef>
            </a:pPr>
            <a:r>
              <a:rPr lang="en-US" sz="2400" b="1" dirty="0">
                <a:solidFill>
                  <a:srgbClr val="1C1C1C"/>
                </a:solidFill>
              </a:rPr>
              <a:t>		</a:t>
            </a:r>
            <a:r>
              <a:rPr lang="en-US" sz="2400" b="1" dirty="0" err="1">
                <a:solidFill>
                  <a:srgbClr val="1C1C1C"/>
                </a:solidFill>
              </a:rPr>
              <a:t>Fabricación</a:t>
            </a:r>
            <a:r>
              <a:rPr lang="en-US" sz="2400" b="1" dirty="0">
                <a:solidFill>
                  <a:srgbClr val="1C1C1C"/>
                </a:solidFill>
              </a:rPr>
              <a:t> = </a:t>
            </a:r>
            <a:r>
              <a:rPr lang="en-US" sz="2400" b="1" dirty="0" err="1">
                <a:solidFill>
                  <a:srgbClr val="1C1C1C"/>
                </a:solidFill>
              </a:rPr>
              <a:t>inventar</a:t>
            </a:r>
            <a:endParaRPr lang="en-US" sz="2400" b="1" dirty="0">
              <a:solidFill>
                <a:srgbClr val="1C1C1C"/>
              </a:solidFill>
            </a:endParaRPr>
          </a:p>
          <a:p>
            <a:pPr>
              <a:spcBef>
                <a:spcPct val="50000"/>
              </a:spcBef>
            </a:pPr>
            <a:r>
              <a:rPr lang="en-US" sz="2400" b="1" dirty="0">
                <a:solidFill>
                  <a:srgbClr val="1C1C1C"/>
                </a:solidFill>
              </a:rPr>
              <a:t>		</a:t>
            </a:r>
            <a:r>
              <a:rPr lang="en-US" sz="2400" b="1" dirty="0" err="1">
                <a:solidFill>
                  <a:srgbClr val="1C1C1C"/>
                </a:solidFill>
              </a:rPr>
              <a:t>Falsificación</a:t>
            </a:r>
            <a:r>
              <a:rPr lang="en-US" sz="2400" b="1" dirty="0">
                <a:solidFill>
                  <a:srgbClr val="1C1C1C"/>
                </a:solidFill>
              </a:rPr>
              <a:t> = </a:t>
            </a:r>
            <a:r>
              <a:rPr lang="en-US" sz="2400" b="1" dirty="0" err="1">
                <a:solidFill>
                  <a:srgbClr val="1C1C1C"/>
                </a:solidFill>
              </a:rPr>
              <a:t>manipular</a:t>
            </a:r>
            <a:endParaRPr lang="en-US" sz="2400" b="1" dirty="0">
              <a:solidFill>
                <a:srgbClr val="1C1C1C"/>
              </a:solidFill>
            </a:endParaRPr>
          </a:p>
          <a:p>
            <a:pPr>
              <a:spcBef>
                <a:spcPct val="50000"/>
              </a:spcBef>
            </a:pPr>
            <a:endParaRPr lang="en-US" sz="2400" b="1" dirty="0">
              <a:solidFill>
                <a:srgbClr val="1C1C1C"/>
              </a:solidFill>
            </a:endParaRPr>
          </a:p>
          <a:p>
            <a:pPr>
              <a:spcBef>
                <a:spcPct val="50000"/>
              </a:spcBef>
            </a:pPr>
            <a:r>
              <a:rPr lang="en-US" sz="2400" b="1" dirty="0">
                <a:solidFill>
                  <a:srgbClr val="1C1C1C"/>
                </a:solidFill>
              </a:rPr>
              <a:t>	</a:t>
            </a:r>
            <a:r>
              <a:rPr lang="en-US" sz="2400" b="1" dirty="0" err="1">
                <a:solidFill>
                  <a:srgbClr val="1C1C1C"/>
                </a:solidFill>
              </a:rPr>
              <a:t>Estas</a:t>
            </a:r>
            <a:r>
              <a:rPr lang="en-US" sz="2400" b="1" dirty="0">
                <a:solidFill>
                  <a:srgbClr val="1C1C1C"/>
                </a:solidFill>
              </a:rPr>
              <a:t> </a:t>
            </a:r>
            <a:r>
              <a:rPr lang="en-US" sz="2400" b="1" dirty="0" err="1">
                <a:solidFill>
                  <a:srgbClr val="1C1C1C"/>
                </a:solidFill>
              </a:rPr>
              <a:t>acciones</a:t>
            </a:r>
            <a:r>
              <a:rPr lang="en-US" sz="2400" b="1" dirty="0">
                <a:solidFill>
                  <a:srgbClr val="1C1C1C"/>
                </a:solidFill>
              </a:rPr>
              <a:t> </a:t>
            </a:r>
            <a:r>
              <a:rPr lang="en-US" sz="2400" b="1" dirty="0" err="1">
                <a:solidFill>
                  <a:srgbClr val="1C1C1C"/>
                </a:solidFill>
              </a:rPr>
              <a:t>pueden</a:t>
            </a:r>
            <a:r>
              <a:rPr lang="en-US" sz="2400" b="1" dirty="0">
                <a:solidFill>
                  <a:srgbClr val="1C1C1C"/>
                </a:solidFill>
              </a:rPr>
              <a:t> </a:t>
            </a:r>
            <a:r>
              <a:rPr lang="en-US" sz="2400" b="1" dirty="0" err="1">
                <a:solidFill>
                  <a:srgbClr val="1C1C1C"/>
                </a:solidFill>
              </a:rPr>
              <a:t>tener</a:t>
            </a:r>
            <a:r>
              <a:rPr lang="en-US" sz="2400" b="1" dirty="0">
                <a:solidFill>
                  <a:srgbClr val="1C1C1C"/>
                </a:solidFill>
              </a:rPr>
              <a:t> </a:t>
            </a:r>
            <a:r>
              <a:rPr lang="en-US" sz="2400" b="1" dirty="0" err="1">
                <a:solidFill>
                  <a:srgbClr val="1C1C1C"/>
                </a:solidFill>
              </a:rPr>
              <a:t>consecuencias</a:t>
            </a:r>
            <a:r>
              <a:rPr lang="en-US" sz="2400" b="1" dirty="0">
                <a:solidFill>
                  <a:srgbClr val="1C1C1C"/>
                </a:solidFill>
              </a:rPr>
              <a:t> a </a:t>
            </a:r>
            <a:r>
              <a:rPr lang="en-US" sz="2400" b="1" dirty="0" err="1">
                <a:solidFill>
                  <a:srgbClr val="1C1C1C"/>
                </a:solidFill>
              </a:rPr>
              <a:t>otras</a:t>
            </a:r>
            <a:r>
              <a:rPr lang="en-US" sz="2400" b="1" dirty="0">
                <a:solidFill>
                  <a:srgbClr val="1C1C1C"/>
                </a:solidFill>
              </a:rPr>
              <a:t> personas, </a:t>
            </a:r>
            <a:r>
              <a:rPr lang="en-US" sz="2400" b="1" dirty="0" err="1">
                <a:solidFill>
                  <a:srgbClr val="1C1C1C"/>
                </a:solidFill>
              </a:rPr>
              <a:t>animales</a:t>
            </a:r>
            <a:r>
              <a:rPr lang="en-US" sz="2400" b="1" dirty="0">
                <a:solidFill>
                  <a:srgbClr val="1C1C1C"/>
                </a:solidFill>
              </a:rPr>
              <a:t> y al </a:t>
            </a:r>
            <a:r>
              <a:rPr lang="en-US" sz="2400" b="1" dirty="0" err="1">
                <a:solidFill>
                  <a:srgbClr val="1C1C1C"/>
                </a:solidFill>
              </a:rPr>
              <a:t>medio</a:t>
            </a:r>
            <a:r>
              <a:rPr lang="en-US" sz="2400" b="1" dirty="0">
                <a:solidFill>
                  <a:srgbClr val="1C1C1C"/>
                </a:solidFill>
              </a:rPr>
              <a:t> </a:t>
            </a:r>
            <a:r>
              <a:rPr lang="en-US" sz="2400" b="1" dirty="0" err="1">
                <a:solidFill>
                  <a:srgbClr val="1C1C1C"/>
                </a:solidFill>
              </a:rPr>
              <a:t>ambiente</a:t>
            </a:r>
            <a:r>
              <a:rPr lang="en-US" sz="2400" b="1" dirty="0">
                <a:solidFill>
                  <a:srgbClr val="1C1C1C"/>
                </a:solidFill>
              </a:rPr>
              <a:t>. </a:t>
            </a:r>
          </a:p>
        </p:txBody>
      </p:sp>
      <p:sp>
        <p:nvSpPr>
          <p:cNvPr id="3" name="TextBox 2"/>
          <p:cNvSpPr txBox="1"/>
          <p:nvPr/>
        </p:nvSpPr>
        <p:spPr>
          <a:xfrm>
            <a:off x="2555776" y="548680"/>
            <a:ext cx="3888432" cy="707886"/>
          </a:xfrm>
          <a:prstGeom prst="rect">
            <a:avLst/>
          </a:prstGeom>
          <a:noFill/>
        </p:spPr>
        <p:txBody>
          <a:bodyPr wrap="square" rtlCol="0">
            <a:spAutoFit/>
          </a:bodyPr>
          <a:lstStyle/>
          <a:p>
            <a:r>
              <a:rPr lang="en-US" sz="4000" b="1" dirty="0" err="1" smtClean="0">
                <a:effectLst>
                  <a:outerShdw blurRad="38100" dist="38100" dir="2700000" algn="tl">
                    <a:srgbClr val="000000">
                      <a:alpha val="43137"/>
                    </a:srgbClr>
                  </a:outerShdw>
                </a:effectLst>
              </a:rPr>
              <a:t>Recapitulemos</a:t>
            </a:r>
            <a:endParaRPr lang="es-PR"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712021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
          <p:cNvSpPr txBox="1">
            <a:spLocks noChangeArrowheads="1"/>
          </p:cNvSpPr>
          <p:nvPr/>
        </p:nvSpPr>
        <p:spPr bwMode="auto">
          <a:xfrm>
            <a:off x="1161876" y="2564904"/>
            <a:ext cx="7487947" cy="20621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buClr>
                <a:srgbClr val="FF0000"/>
              </a:buClr>
              <a:buFont typeface="Wingdings" pitchFamily="2" charset="2"/>
              <a:buChar char="q"/>
            </a:pPr>
            <a:r>
              <a:rPr lang="en-US" sz="3200" dirty="0">
                <a:solidFill>
                  <a:srgbClr val="1C1C1C"/>
                </a:solidFill>
                <a:effectLst>
                  <a:outerShdw blurRad="38100" dist="38100" dir="2700000" algn="tl">
                    <a:srgbClr val="000000"/>
                  </a:outerShdw>
                </a:effectLst>
              </a:rPr>
              <a:t> </a:t>
            </a:r>
            <a:r>
              <a:rPr lang="en-US" sz="3200" b="1" dirty="0" err="1">
                <a:solidFill>
                  <a:srgbClr val="1C1C1C"/>
                </a:solidFill>
              </a:rPr>
              <a:t>Protección</a:t>
            </a:r>
            <a:r>
              <a:rPr lang="en-US" sz="3200" b="1" dirty="0">
                <a:solidFill>
                  <a:srgbClr val="1C1C1C"/>
                </a:solidFill>
              </a:rPr>
              <a:t> del </a:t>
            </a:r>
            <a:r>
              <a:rPr lang="en-US" sz="3200" b="1" dirty="0" err="1">
                <a:solidFill>
                  <a:srgbClr val="1C1C1C"/>
                </a:solidFill>
              </a:rPr>
              <a:t>ambiente</a:t>
            </a:r>
            <a:endParaRPr lang="en-US" sz="3200" b="1" dirty="0">
              <a:solidFill>
                <a:srgbClr val="1C1C1C"/>
              </a:solidFill>
            </a:endParaRPr>
          </a:p>
          <a:p>
            <a:pPr>
              <a:buClr>
                <a:schemeClr val="hlink"/>
              </a:buClr>
              <a:buFont typeface="Wingdings" pitchFamily="2" charset="2"/>
              <a:buChar char="q"/>
            </a:pPr>
            <a:endParaRPr lang="en-US" sz="3200" b="1" dirty="0">
              <a:solidFill>
                <a:srgbClr val="1C1C1C"/>
              </a:solidFill>
            </a:endParaRPr>
          </a:p>
          <a:p>
            <a:pPr>
              <a:buClr>
                <a:srgbClr val="FF0000"/>
              </a:buClr>
              <a:buFont typeface="Wingdings" pitchFamily="2" charset="2"/>
              <a:buChar char="q"/>
            </a:pPr>
            <a:r>
              <a:rPr lang="en-US" sz="3200" b="1" dirty="0">
                <a:solidFill>
                  <a:srgbClr val="1C1C1C"/>
                </a:solidFill>
              </a:rPr>
              <a:t> </a:t>
            </a:r>
            <a:r>
              <a:rPr lang="en-US" sz="3200" b="1" dirty="0" err="1">
                <a:solidFill>
                  <a:srgbClr val="1C1C1C"/>
                </a:solidFill>
              </a:rPr>
              <a:t>U</a:t>
            </a:r>
            <a:r>
              <a:rPr lang="en-US" sz="3200" b="1" dirty="0" err="1" smtClean="0">
                <a:solidFill>
                  <a:srgbClr val="1C1C1C"/>
                </a:solidFill>
              </a:rPr>
              <a:t>so</a:t>
            </a:r>
            <a:r>
              <a:rPr lang="en-US" sz="3200" b="1" dirty="0" smtClean="0">
                <a:solidFill>
                  <a:srgbClr val="1C1C1C"/>
                </a:solidFill>
              </a:rPr>
              <a:t> </a:t>
            </a:r>
            <a:r>
              <a:rPr lang="en-US" sz="3200" b="1" dirty="0">
                <a:solidFill>
                  <a:srgbClr val="1C1C1C"/>
                </a:solidFill>
              </a:rPr>
              <a:t>de </a:t>
            </a:r>
            <a:r>
              <a:rPr lang="en-US" sz="3200" b="1" dirty="0" err="1">
                <a:solidFill>
                  <a:srgbClr val="1C1C1C"/>
                </a:solidFill>
              </a:rPr>
              <a:t>humanos</a:t>
            </a:r>
            <a:r>
              <a:rPr lang="en-US" sz="3200" b="1" dirty="0">
                <a:solidFill>
                  <a:srgbClr val="1C1C1C"/>
                </a:solidFill>
              </a:rPr>
              <a:t> y </a:t>
            </a:r>
            <a:r>
              <a:rPr lang="en-US" sz="3200" b="1" dirty="0" err="1">
                <a:solidFill>
                  <a:srgbClr val="1C1C1C"/>
                </a:solidFill>
              </a:rPr>
              <a:t>animales</a:t>
            </a:r>
            <a:r>
              <a:rPr lang="en-US" sz="3200" b="1" dirty="0">
                <a:solidFill>
                  <a:srgbClr val="1C1C1C"/>
                </a:solidFill>
              </a:rPr>
              <a:t> en la </a:t>
            </a:r>
          </a:p>
          <a:p>
            <a:pPr>
              <a:buClr>
                <a:srgbClr val="FF0000"/>
              </a:buClr>
              <a:buFont typeface="Wingdings" pitchFamily="2" charset="2"/>
              <a:buNone/>
            </a:pPr>
            <a:r>
              <a:rPr lang="en-US" sz="3200" b="1" dirty="0">
                <a:solidFill>
                  <a:srgbClr val="1C1C1C"/>
                </a:solidFill>
              </a:rPr>
              <a:t>    </a:t>
            </a:r>
            <a:r>
              <a:rPr lang="en-US" sz="3200" b="1" dirty="0" err="1">
                <a:solidFill>
                  <a:srgbClr val="1C1C1C"/>
                </a:solidFill>
              </a:rPr>
              <a:t>investigación</a:t>
            </a:r>
            <a:endParaRPr lang="en-US" sz="3200" b="1" dirty="0">
              <a:solidFill>
                <a:srgbClr val="1C1C1C"/>
              </a:solidFill>
            </a:endParaRPr>
          </a:p>
        </p:txBody>
      </p:sp>
      <p:sp>
        <p:nvSpPr>
          <p:cNvPr id="4" name="TextBox 3"/>
          <p:cNvSpPr txBox="1"/>
          <p:nvPr/>
        </p:nvSpPr>
        <p:spPr>
          <a:xfrm>
            <a:off x="899592" y="548680"/>
            <a:ext cx="7344816"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RCR: </a:t>
            </a:r>
            <a:r>
              <a:rPr lang="en-US" sz="4000" b="1" dirty="0" err="1" smtClean="0">
                <a:effectLst>
                  <a:outerShdw blurRad="38100" dist="38100" dir="2700000" algn="tl">
                    <a:srgbClr val="000000">
                      <a:alpha val="43137"/>
                    </a:srgbClr>
                  </a:outerShdw>
                </a:effectLst>
              </a:rPr>
              <a:t>Responsabilidad</a:t>
            </a:r>
            <a:r>
              <a:rPr lang="en-US" sz="4000" b="1" dirty="0" smtClean="0">
                <a:effectLst>
                  <a:outerShdw blurRad="38100" dist="38100" dir="2700000" algn="tl">
                    <a:srgbClr val="000000">
                      <a:alpha val="43137"/>
                    </a:srgbClr>
                  </a:outerShdw>
                </a:effectLst>
              </a:rPr>
              <a:t> Social</a:t>
            </a:r>
            <a:endParaRPr lang="es-PR"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5065767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
          <p:cNvSpPr txBox="1">
            <a:spLocks noChangeArrowheads="1"/>
          </p:cNvSpPr>
          <p:nvPr/>
        </p:nvSpPr>
        <p:spPr bwMode="auto">
          <a:xfrm>
            <a:off x="2051720" y="2132856"/>
            <a:ext cx="4971233" cy="35394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buClr>
                <a:srgbClr val="FF0000"/>
              </a:buClr>
              <a:buFont typeface="Wingdings" pitchFamily="2" charset="2"/>
              <a:buChar char="q"/>
            </a:pPr>
            <a:r>
              <a:rPr lang="en-US" sz="3200" dirty="0">
                <a:solidFill>
                  <a:srgbClr val="1C1C1C"/>
                </a:solidFill>
                <a:effectLst>
                  <a:outerShdw blurRad="38100" dist="38100" dir="2700000" algn="tl">
                    <a:srgbClr val="000000"/>
                  </a:outerShdw>
                </a:effectLst>
              </a:rPr>
              <a:t> </a:t>
            </a:r>
            <a:r>
              <a:rPr lang="en-US" sz="3200" b="1" dirty="0" err="1" smtClean="0">
                <a:solidFill>
                  <a:srgbClr val="1C1C1C"/>
                </a:solidFill>
              </a:rPr>
              <a:t>Mentoría</a:t>
            </a:r>
            <a:endParaRPr lang="en-US" sz="3200" b="1" dirty="0">
              <a:solidFill>
                <a:srgbClr val="1C1C1C"/>
              </a:solidFill>
            </a:endParaRPr>
          </a:p>
          <a:p>
            <a:pPr>
              <a:buClr>
                <a:schemeClr val="hlink"/>
              </a:buClr>
              <a:buFont typeface="Wingdings" pitchFamily="2" charset="2"/>
              <a:buChar char="q"/>
            </a:pPr>
            <a:endParaRPr lang="en-US" sz="3200" b="1" dirty="0">
              <a:solidFill>
                <a:srgbClr val="1C1C1C"/>
              </a:solidFill>
            </a:endParaRPr>
          </a:p>
          <a:p>
            <a:pPr>
              <a:buClr>
                <a:srgbClr val="FF0000"/>
              </a:buClr>
              <a:buFont typeface="Wingdings" pitchFamily="2" charset="2"/>
              <a:buChar char="q"/>
            </a:pPr>
            <a:r>
              <a:rPr lang="en-US" sz="3200" b="1" dirty="0">
                <a:solidFill>
                  <a:srgbClr val="1C1C1C"/>
                </a:solidFill>
              </a:rPr>
              <a:t> </a:t>
            </a:r>
            <a:r>
              <a:rPr lang="en-US" sz="3200" b="1" dirty="0" err="1" smtClean="0">
                <a:solidFill>
                  <a:srgbClr val="1C1C1C"/>
                </a:solidFill>
              </a:rPr>
              <a:t>Conflicto</a:t>
            </a:r>
            <a:r>
              <a:rPr lang="en-US" sz="3200" b="1" dirty="0" smtClean="0">
                <a:solidFill>
                  <a:srgbClr val="1C1C1C"/>
                </a:solidFill>
              </a:rPr>
              <a:t> de </a:t>
            </a:r>
            <a:r>
              <a:rPr lang="en-US" sz="3200" b="1" dirty="0" err="1" smtClean="0">
                <a:solidFill>
                  <a:srgbClr val="1C1C1C"/>
                </a:solidFill>
              </a:rPr>
              <a:t>intereses</a:t>
            </a:r>
            <a:endParaRPr lang="en-US" sz="3200" b="1" dirty="0" smtClean="0">
              <a:solidFill>
                <a:srgbClr val="1C1C1C"/>
              </a:solidFill>
            </a:endParaRPr>
          </a:p>
          <a:p>
            <a:pPr>
              <a:buClr>
                <a:srgbClr val="FF0000"/>
              </a:buClr>
              <a:buFont typeface="Wingdings" pitchFamily="2" charset="2"/>
              <a:buChar char="q"/>
            </a:pPr>
            <a:endParaRPr lang="en-US" sz="3200" b="1" dirty="0" smtClean="0">
              <a:solidFill>
                <a:srgbClr val="1C1C1C"/>
              </a:solidFill>
            </a:endParaRPr>
          </a:p>
          <a:p>
            <a:pPr>
              <a:buClr>
                <a:srgbClr val="FF0000"/>
              </a:buClr>
              <a:buFont typeface="Wingdings" pitchFamily="2" charset="2"/>
              <a:buChar char="q"/>
            </a:pPr>
            <a:r>
              <a:rPr lang="en-US" sz="3200" b="1" dirty="0" smtClean="0">
                <a:solidFill>
                  <a:srgbClr val="1C1C1C"/>
                </a:solidFill>
              </a:rPr>
              <a:t> </a:t>
            </a:r>
            <a:r>
              <a:rPr lang="en-US" sz="3200" b="1" dirty="0" err="1" smtClean="0">
                <a:solidFill>
                  <a:srgbClr val="1C1C1C"/>
                </a:solidFill>
              </a:rPr>
              <a:t>Revisión</a:t>
            </a:r>
            <a:r>
              <a:rPr lang="en-US" sz="3200" b="1" dirty="0" smtClean="0">
                <a:solidFill>
                  <a:srgbClr val="1C1C1C"/>
                </a:solidFill>
              </a:rPr>
              <a:t> </a:t>
            </a:r>
            <a:r>
              <a:rPr lang="en-US" sz="3200" b="1" dirty="0" err="1" smtClean="0">
                <a:solidFill>
                  <a:srgbClr val="1C1C1C"/>
                </a:solidFill>
              </a:rPr>
              <a:t>por</a:t>
            </a:r>
            <a:r>
              <a:rPr lang="en-US" sz="3200" b="1" dirty="0" smtClean="0">
                <a:solidFill>
                  <a:srgbClr val="1C1C1C"/>
                </a:solidFill>
              </a:rPr>
              <a:t> pares</a:t>
            </a:r>
          </a:p>
          <a:p>
            <a:pPr>
              <a:buClr>
                <a:srgbClr val="FF0000"/>
              </a:buClr>
              <a:buFont typeface="Wingdings" pitchFamily="2" charset="2"/>
              <a:buChar char="q"/>
            </a:pPr>
            <a:endParaRPr lang="en-US" sz="3200" b="1" dirty="0" smtClean="0">
              <a:solidFill>
                <a:srgbClr val="1C1C1C"/>
              </a:solidFill>
            </a:endParaRPr>
          </a:p>
          <a:p>
            <a:pPr>
              <a:buClr>
                <a:srgbClr val="FF0000"/>
              </a:buClr>
              <a:buFont typeface="Wingdings" pitchFamily="2" charset="2"/>
              <a:buChar char="q"/>
            </a:pPr>
            <a:r>
              <a:rPr lang="en-US" sz="3200" b="1" dirty="0" smtClean="0">
                <a:solidFill>
                  <a:srgbClr val="1C1C1C"/>
                </a:solidFill>
              </a:rPr>
              <a:t> </a:t>
            </a:r>
            <a:r>
              <a:rPr lang="en-US" sz="3200" b="1" dirty="0" err="1" smtClean="0">
                <a:solidFill>
                  <a:srgbClr val="1C1C1C"/>
                </a:solidFill>
              </a:rPr>
              <a:t>Conflicto</a:t>
            </a:r>
            <a:r>
              <a:rPr lang="en-US" sz="3200" b="1" dirty="0" smtClean="0">
                <a:solidFill>
                  <a:srgbClr val="1C1C1C"/>
                </a:solidFill>
              </a:rPr>
              <a:t> de </a:t>
            </a:r>
            <a:r>
              <a:rPr lang="en-US" sz="3200" b="1" dirty="0" err="1" smtClean="0">
                <a:solidFill>
                  <a:srgbClr val="1C1C1C"/>
                </a:solidFill>
              </a:rPr>
              <a:t>esfuerzo</a:t>
            </a:r>
            <a:endParaRPr lang="en-US" sz="3200" b="1" dirty="0">
              <a:solidFill>
                <a:srgbClr val="1C1C1C"/>
              </a:solidFill>
            </a:endParaRPr>
          </a:p>
        </p:txBody>
      </p:sp>
      <p:sp>
        <p:nvSpPr>
          <p:cNvPr id="4" name="TextBox 3"/>
          <p:cNvSpPr txBox="1"/>
          <p:nvPr/>
        </p:nvSpPr>
        <p:spPr>
          <a:xfrm>
            <a:off x="467544" y="548680"/>
            <a:ext cx="8424936"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RCR: </a:t>
            </a:r>
            <a:r>
              <a:rPr lang="en-US" sz="4000" b="1" dirty="0" err="1" smtClean="0">
                <a:effectLst>
                  <a:outerShdw blurRad="38100" dist="38100" dir="2700000" algn="tl">
                    <a:srgbClr val="000000">
                      <a:alpha val="43137"/>
                    </a:srgbClr>
                  </a:outerShdw>
                </a:effectLst>
              </a:rPr>
              <a:t>Ambiente</a:t>
            </a:r>
            <a:r>
              <a:rPr lang="en-US" sz="4000" b="1" dirty="0" smtClean="0">
                <a:effectLst>
                  <a:outerShdw blurRad="38100" dist="38100" dir="2700000" algn="tl">
                    <a:srgbClr val="000000">
                      <a:alpha val="43137"/>
                    </a:srgbClr>
                  </a:outerShdw>
                </a:effectLst>
              </a:rPr>
              <a:t> de </a:t>
            </a:r>
            <a:r>
              <a:rPr lang="en-US" sz="4000" b="1" dirty="0" err="1" smtClean="0">
                <a:effectLst>
                  <a:outerShdw blurRad="38100" dist="38100" dir="2700000" algn="tl">
                    <a:srgbClr val="000000">
                      <a:alpha val="43137"/>
                    </a:srgbClr>
                  </a:outerShdw>
                </a:effectLst>
              </a:rPr>
              <a:t>Investigación</a:t>
            </a:r>
            <a:endParaRPr lang="es-PR"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5065767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26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l="30000" t="10156" r="27472" b="8594"/>
          <a:stretch>
            <a:fillRect/>
          </a:stretch>
        </p:blipFill>
        <p:spPr bwMode="auto">
          <a:xfrm>
            <a:off x="381000" y="304800"/>
            <a:ext cx="4138613" cy="6324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7270" name="Rectangle 6"/>
          <p:cNvSpPr>
            <a:spLocks noChangeArrowheads="1"/>
          </p:cNvSpPr>
          <p:nvPr/>
        </p:nvSpPr>
        <p:spPr bwMode="auto">
          <a:xfrm>
            <a:off x="4800600" y="228600"/>
            <a:ext cx="3962400" cy="3679825"/>
          </a:xfrm>
          <a:prstGeom prst="rect">
            <a:avLst/>
          </a:prstGeom>
          <a:noFill/>
          <a:ln>
            <a:noFill/>
          </a:ln>
          <a:effectLst/>
          <a:extLst>
            <a:ext uri="{909E8E84-426E-40DD-AFC4-6F175D3DCCD1}">
              <a14:hiddenFill xmlns:a14="http://schemas.microsoft.com/office/drawing/2010/main" xmlns="">
                <a:solidFill>
                  <a:srgbClr val="0F6FC6"/>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spcBef>
                <a:spcPct val="20000"/>
              </a:spcBef>
              <a:buClr>
                <a:srgbClr val="0BD0D9"/>
              </a:buClr>
              <a:buSzPct val="95000"/>
              <a:buFont typeface="Wingdings 2" pitchFamily="18" charset="2"/>
              <a:buNone/>
            </a:pPr>
            <a:r>
              <a:rPr lang="en-US" sz="2800" i="1">
                <a:solidFill>
                  <a:srgbClr val="000000"/>
                </a:solidFill>
                <a:latin typeface="Constantia" pitchFamily="18" charset="0"/>
              </a:rPr>
              <a:t>A. </a:t>
            </a:r>
            <a:r>
              <a:rPr lang="es-ES_tradnl" sz="2800" i="1">
                <a:solidFill>
                  <a:srgbClr val="000000"/>
                </a:solidFill>
                <a:latin typeface="Constantia" pitchFamily="18" charset="0"/>
              </a:rPr>
              <a:t>Protección de los humanos y animales como participantes en investigación.</a:t>
            </a:r>
          </a:p>
          <a:p>
            <a:pPr eaLnBrk="1" hangingPunct="1">
              <a:spcBef>
                <a:spcPct val="20000"/>
              </a:spcBef>
              <a:buClr>
                <a:srgbClr val="0BD0D9"/>
              </a:buClr>
              <a:buSzPct val="95000"/>
              <a:buFont typeface="Wingdings 2" pitchFamily="18" charset="2"/>
              <a:buNone/>
            </a:pPr>
            <a:r>
              <a:rPr lang="es-ES_tradnl" sz="2800" i="1">
                <a:solidFill>
                  <a:srgbClr val="000000"/>
                </a:solidFill>
                <a:latin typeface="Constantia" pitchFamily="18" charset="0"/>
              </a:rPr>
              <a:t>B. Integridad académica</a:t>
            </a:r>
          </a:p>
          <a:p>
            <a:pPr eaLnBrk="1" hangingPunct="1">
              <a:spcBef>
                <a:spcPct val="20000"/>
              </a:spcBef>
              <a:buClr>
                <a:srgbClr val="0BD0D9"/>
              </a:buClr>
              <a:buSzPct val="95000"/>
              <a:buFont typeface="Wingdings 2" pitchFamily="18" charset="2"/>
              <a:buNone/>
            </a:pPr>
            <a:r>
              <a:rPr lang="es-ES_tradnl" sz="2800" i="1">
                <a:solidFill>
                  <a:srgbClr val="000000"/>
                </a:solidFill>
                <a:latin typeface="Constantia" pitchFamily="18" charset="0"/>
              </a:rPr>
              <a:t>C. Responsabilidad hacia el ambiente y la bioseguridad</a:t>
            </a:r>
          </a:p>
        </p:txBody>
      </p:sp>
      <p:pic>
        <p:nvPicPr>
          <p:cNvPr id="267271"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l="32500" t="10938" r="33751" b="59375"/>
          <a:stretch>
            <a:fillRect/>
          </a:stretch>
        </p:blipFill>
        <p:spPr bwMode="auto">
          <a:xfrm>
            <a:off x="381000" y="457200"/>
            <a:ext cx="4114800" cy="289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67272" name="Picture 8"/>
          <p:cNvPicPr>
            <a:picLocks noChangeAspect="1" noChangeArrowheads="1"/>
          </p:cNvPicPr>
          <p:nvPr/>
        </p:nvPicPr>
        <p:blipFill>
          <a:blip r:embed="rId3" cstate="print">
            <a:extLst>
              <a:ext uri="{28A0092B-C50C-407E-A947-70E740481C1C}">
                <a14:useLocalDpi xmlns:a14="http://schemas.microsoft.com/office/drawing/2010/main" xmlns="" val="0"/>
              </a:ext>
            </a:extLst>
          </a:blip>
          <a:srcRect l="36250" t="61719" r="28751" b="7813"/>
          <a:stretch>
            <a:fillRect/>
          </a:stretch>
        </p:blipFill>
        <p:spPr bwMode="auto">
          <a:xfrm>
            <a:off x="4724400" y="3810000"/>
            <a:ext cx="4267200"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043876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67268"/>
                                        </p:tgtEl>
                                        <p:attrNameLst>
                                          <p:attrName>style.visibility</p:attrName>
                                        </p:attrNameLst>
                                      </p:cBhvr>
                                      <p:to>
                                        <p:strVal val="visible"/>
                                      </p:to>
                                    </p:set>
                                    <p:animEffect transition="in" filter="dissolve">
                                      <p:cBhvr>
                                        <p:cTn id="7" dur="500"/>
                                        <p:tgtEl>
                                          <p:spTgt spid="2672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7270"/>
                                        </p:tgtEl>
                                        <p:attrNameLst>
                                          <p:attrName>style.visibility</p:attrName>
                                        </p:attrNameLst>
                                      </p:cBhvr>
                                      <p:to>
                                        <p:strVal val="visible"/>
                                      </p:to>
                                    </p:set>
                                    <p:animEffect transition="in" filter="dissolve">
                                      <p:cBhvr>
                                        <p:cTn id="12" dur="500"/>
                                        <p:tgtEl>
                                          <p:spTgt spid="2672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nodeType="clickEffect">
                                  <p:stCondLst>
                                    <p:cond delay="0"/>
                                  </p:stCondLst>
                                  <p:childTnLst>
                                    <p:set>
                                      <p:cBhvr>
                                        <p:cTn id="16" dur="1" fill="hold">
                                          <p:stCondLst>
                                            <p:cond delay="0"/>
                                          </p:stCondLst>
                                        </p:cTn>
                                        <p:tgtEl>
                                          <p:spTgt spid="267271"/>
                                        </p:tgtEl>
                                        <p:attrNameLst>
                                          <p:attrName>style.visibility</p:attrName>
                                        </p:attrNameLst>
                                      </p:cBhvr>
                                      <p:to>
                                        <p:strVal val="visible"/>
                                      </p:to>
                                    </p:set>
                                    <p:anim calcmode="lin" valueType="num">
                                      <p:cBhvr>
                                        <p:cTn id="17" dur="1000" fill="hold"/>
                                        <p:tgtEl>
                                          <p:spTgt spid="267271"/>
                                        </p:tgtEl>
                                        <p:attrNameLst>
                                          <p:attrName>ppt_w</p:attrName>
                                        </p:attrNameLst>
                                      </p:cBhvr>
                                      <p:tavLst>
                                        <p:tav tm="0">
                                          <p:val>
                                            <p:strVal val="#ppt_w*0.70"/>
                                          </p:val>
                                        </p:tav>
                                        <p:tav tm="100000">
                                          <p:val>
                                            <p:strVal val="#ppt_w"/>
                                          </p:val>
                                        </p:tav>
                                      </p:tavLst>
                                    </p:anim>
                                    <p:anim calcmode="lin" valueType="num">
                                      <p:cBhvr>
                                        <p:cTn id="18" dur="1000" fill="hold"/>
                                        <p:tgtEl>
                                          <p:spTgt spid="267271"/>
                                        </p:tgtEl>
                                        <p:attrNameLst>
                                          <p:attrName>ppt_h</p:attrName>
                                        </p:attrNameLst>
                                      </p:cBhvr>
                                      <p:tavLst>
                                        <p:tav tm="0">
                                          <p:val>
                                            <p:strVal val="#ppt_h"/>
                                          </p:val>
                                        </p:tav>
                                        <p:tav tm="100000">
                                          <p:val>
                                            <p:strVal val="#ppt_h"/>
                                          </p:val>
                                        </p:tav>
                                      </p:tavLst>
                                    </p:anim>
                                    <p:animEffect transition="in" filter="fade">
                                      <p:cBhvr>
                                        <p:cTn id="19" dur="1000"/>
                                        <p:tgtEl>
                                          <p:spTgt spid="26727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5" presetClass="entr" presetSubtype="0" fill="hold" nodeType="clickEffect">
                                  <p:stCondLst>
                                    <p:cond delay="0"/>
                                  </p:stCondLst>
                                  <p:childTnLst>
                                    <p:set>
                                      <p:cBhvr>
                                        <p:cTn id="23" dur="1" fill="hold">
                                          <p:stCondLst>
                                            <p:cond delay="0"/>
                                          </p:stCondLst>
                                        </p:cTn>
                                        <p:tgtEl>
                                          <p:spTgt spid="267272"/>
                                        </p:tgtEl>
                                        <p:attrNameLst>
                                          <p:attrName>style.visibility</p:attrName>
                                        </p:attrNameLst>
                                      </p:cBhvr>
                                      <p:to>
                                        <p:strVal val="visible"/>
                                      </p:to>
                                    </p:set>
                                    <p:anim calcmode="lin" valueType="num">
                                      <p:cBhvr>
                                        <p:cTn id="24" dur="1000" fill="hold"/>
                                        <p:tgtEl>
                                          <p:spTgt spid="267272"/>
                                        </p:tgtEl>
                                        <p:attrNameLst>
                                          <p:attrName>ppt_w</p:attrName>
                                        </p:attrNameLst>
                                      </p:cBhvr>
                                      <p:tavLst>
                                        <p:tav tm="0">
                                          <p:val>
                                            <p:strVal val="#ppt_w*0.70"/>
                                          </p:val>
                                        </p:tav>
                                        <p:tav tm="100000">
                                          <p:val>
                                            <p:strVal val="#ppt_w"/>
                                          </p:val>
                                        </p:tav>
                                      </p:tavLst>
                                    </p:anim>
                                    <p:anim calcmode="lin" valueType="num">
                                      <p:cBhvr>
                                        <p:cTn id="25" dur="1000" fill="hold"/>
                                        <p:tgtEl>
                                          <p:spTgt spid="267272"/>
                                        </p:tgtEl>
                                        <p:attrNameLst>
                                          <p:attrName>ppt_h</p:attrName>
                                        </p:attrNameLst>
                                      </p:cBhvr>
                                      <p:tavLst>
                                        <p:tav tm="0">
                                          <p:val>
                                            <p:strVal val="#ppt_h"/>
                                          </p:val>
                                        </p:tav>
                                        <p:tav tm="100000">
                                          <p:val>
                                            <p:strVal val="#ppt_h"/>
                                          </p:val>
                                        </p:tav>
                                      </p:tavLst>
                                    </p:anim>
                                    <p:animEffect transition="in" filter="fade">
                                      <p:cBhvr>
                                        <p:cTn id="26" dur="1000"/>
                                        <p:tgtEl>
                                          <p:spTgt spid="267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ntoring etica.MPG">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1526917" y="1772816"/>
            <a:ext cx="6096000" cy="4572000"/>
          </a:xfrm>
          <a:prstGeom prst="rect">
            <a:avLst/>
          </a:prstGeom>
        </p:spPr>
      </p:pic>
      <p:sp>
        <p:nvSpPr>
          <p:cNvPr id="3" name="TextBox 2"/>
          <p:cNvSpPr txBox="1"/>
          <p:nvPr/>
        </p:nvSpPr>
        <p:spPr>
          <a:xfrm>
            <a:off x="1619672" y="548680"/>
            <a:ext cx="5976664"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RCR: </a:t>
            </a:r>
            <a:r>
              <a:rPr lang="en-US" sz="4000" b="1" dirty="0" err="1" smtClean="0">
                <a:effectLst>
                  <a:outerShdw blurRad="38100" dist="38100" dir="2700000" algn="tl">
                    <a:srgbClr val="000000">
                      <a:alpha val="43137"/>
                    </a:srgbClr>
                  </a:outerShdw>
                </a:effectLst>
              </a:rPr>
              <a:t>Ambiente</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laboral</a:t>
            </a:r>
            <a:endParaRPr lang="es-PR"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5651346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5" name="Object 5"/>
          <p:cNvGraphicFramePr>
            <a:graphicFrameLocks noChangeAspect="1"/>
          </p:cNvGraphicFramePr>
          <p:nvPr/>
        </p:nvGraphicFramePr>
        <p:xfrm>
          <a:off x="990600" y="1752600"/>
          <a:ext cx="7543800" cy="4724400"/>
        </p:xfrm>
        <a:graphic>
          <a:graphicData uri="http://schemas.openxmlformats.org/presentationml/2006/ole">
            <p:oleObj spid="_x0000_s8254" name="Chart" r:id="rId3" imgW="3105150" imgH="1647825" progId="Excel.Chart.8">
              <p:embed/>
            </p:oleObj>
          </a:graphicData>
        </a:graphic>
      </p:graphicFrame>
      <p:sp>
        <p:nvSpPr>
          <p:cNvPr id="4" name="Text Box 10"/>
          <p:cNvSpPr txBox="1">
            <a:spLocks noChangeArrowheads="1"/>
          </p:cNvSpPr>
          <p:nvPr/>
        </p:nvSpPr>
        <p:spPr bwMode="auto">
          <a:xfrm>
            <a:off x="1244791" y="622429"/>
            <a:ext cx="642355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err="1">
                <a:effectLst>
                  <a:outerShdw blurRad="38100" dist="38100" dir="2700000" algn="tl">
                    <a:srgbClr val="FFFFFF"/>
                  </a:outerShdw>
                </a:effectLst>
              </a:rPr>
              <a:t>Ser</a:t>
            </a:r>
            <a:r>
              <a:rPr lang="en-US" sz="3600" b="1" dirty="0">
                <a:effectLst>
                  <a:outerShdw blurRad="38100" dist="38100" dir="2700000" algn="tl">
                    <a:srgbClr val="FFFFFF"/>
                  </a:outerShdw>
                </a:effectLst>
              </a:rPr>
              <a:t> mentor de </a:t>
            </a:r>
            <a:r>
              <a:rPr lang="en-US" sz="3600" b="1" dirty="0" err="1">
                <a:effectLst>
                  <a:outerShdw blurRad="38100" dist="38100" dir="2700000" algn="tl">
                    <a:srgbClr val="FFFFFF"/>
                  </a:outerShdw>
                </a:effectLst>
              </a:rPr>
              <a:t>investigación</a:t>
            </a:r>
            <a:endParaRPr lang="en-US" sz="3600" b="1" dirty="0">
              <a:effectLst>
                <a:outerShdw blurRad="38100" dist="38100" dir="2700000" algn="tl">
                  <a:srgbClr val="FFFFFF"/>
                </a:outerShdw>
              </a:effectLst>
            </a:endParaRPr>
          </a:p>
        </p:txBody>
      </p:sp>
    </p:spTree>
    <p:extLst>
      <p:ext uri="{BB962C8B-B14F-4D97-AF65-F5344CB8AC3E}">
        <p14:creationId xmlns:p14="http://schemas.microsoft.com/office/powerpoint/2010/main" xmlns="" val="25763935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53" name="Group 17"/>
          <p:cNvGrpSpPr>
            <a:grpSpLocks/>
          </p:cNvGrpSpPr>
          <p:nvPr/>
        </p:nvGrpSpPr>
        <p:grpSpPr bwMode="auto">
          <a:xfrm>
            <a:off x="762000" y="1752600"/>
            <a:ext cx="3752850" cy="4892675"/>
            <a:chOff x="480" y="1104"/>
            <a:chExt cx="2364" cy="3082"/>
          </a:xfrm>
        </p:grpSpPr>
        <p:pic>
          <p:nvPicPr>
            <p:cNvPr id="14341" name="Picture 5" descr="SUPER_PSIQUIATRA"/>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80" y="1104"/>
              <a:ext cx="2364" cy="3024"/>
            </a:xfrm>
            <a:prstGeom prst="rect">
              <a:avLst/>
            </a:prstGeom>
            <a:noFill/>
            <a:extLst>
              <a:ext uri="{909E8E84-426E-40DD-AFC4-6F175D3DCCD1}">
                <a14:hiddenFill xmlns:a14="http://schemas.microsoft.com/office/drawing/2010/main" xmlns="">
                  <a:solidFill>
                    <a:srgbClr val="FFFFFF"/>
                  </a:solidFill>
                </a14:hiddenFill>
              </a:ext>
            </a:extLst>
          </p:spPr>
        </p:pic>
        <p:sp>
          <p:nvSpPr>
            <p:cNvPr id="14343" name="Rectangle 7"/>
            <p:cNvSpPr>
              <a:spLocks noChangeArrowheads="1"/>
            </p:cNvSpPr>
            <p:nvPr/>
          </p:nvSpPr>
          <p:spPr bwMode="auto">
            <a:xfrm>
              <a:off x="912" y="4080"/>
              <a:ext cx="1607" cy="1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500"/>
                <a:t>http://www.irreverendos.com/wp-content/uploads/2006/05/SUPER_PSIQUIATRA.jpg</a:t>
              </a:r>
            </a:p>
          </p:txBody>
        </p:sp>
      </p:grpSp>
      <p:pic>
        <p:nvPicPr>
          <p:cNvPr id="14345" name="Picture 9" descr="gollum%2520maquett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10000" y="1676400"/>
            <a:ext cx="2185988" cy="2257425"/>
          </a:xfrm>
          <a:prstGeom prst="rect">
            <a:avLst/>
          </a:prstGeom>
          <a:noFill/>
          <a:extLst>
            <a:ext uri="{909E8E84-426E-40DD-AFC4-6F175D3DCCD1}">
              <a14:hiddenFill xmlns:a14="http://schemas.microsoft.com/office/drawing/2010/main" xmlns="">
                <a:solidFill>
                  <a:srgbClr val="FFFFFF"/>
                </a:solidFill>
              </a14:hiddenFill>
            </a:ext>
          </a:extLst>
        </p:spPr>
      </p:pic>
      <p:sp>
        <p:nvSpPr>
          <p:cNvPr id="14346" name="Rectangle 10"/>
          <p:cNvSpPr>
            <a:spLocks noChangeArrowheads="1"/>
          </p:cNvSpPr>
          <p:nvPr/>
        </p:nvSpPr>
        <p:spPr bwMode="auto">
          <a:xfrm>
            <a:off x="3657600" y="3962400"/>
            <a:ext cx="2322513" cy="168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500"/>
              <a:t>http://www.colossusblog.com/mt/archives/images/gollum%2520maquette.jpg</a:t>
            </a:r>
          </a:p>
        </p:txBody>
      </p:sp>
      <p:pic>
        <p:nvPicPr>
          <p:cNvPr id="14348" name="Picture 12" descr="Lynda-Carter---Wonder-Woman-Photograph-C1010172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324600" y="2955925"/>
            <a:ext cx="2554288" cy="3209925"/>
          </a:xfrm>
          <a:prstGeom prst="rect">
            <a:avLst/>
          </a:prstGeom>
          <a:noFill/>
          <a:extLst>
            <a:ext uri="{909E8E84-426E-40DD-AFC4-6F175D3DCCD1}">
              <a14:hiddenFill xmlns:a14="http://schemas.microsoft.com/office/drawing/2010/main" xmlns="">
                <a:solidFill>
                  <a:srgbClr val="FFFFFF"/>
                </a:solidFill>
              </a14:hiddenFill>
            </a:ext>
          </a:extLst>
        </p:spPr>
      </p:pic>
      <p:sp>
        <p:nvSpPr>
          <p:cNvPr id="14349" name="Rectangle 13"/>
          <p:cNvSpPr>
            <a:spLocks noChangeArrowheads="1"/>
          </p:cNvSpPr>
          <p:nvPr/>
        </p:nvSpPr>
        <p:spPr bwMode="auto">
          <a:xfrm>
            <a:off x="6172200" y="6232525"/>
            <a:ext cx="2746375" cy="168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500"/>
              <a:t>http://artfiles.art.com/images/-/Lynda-Carter---Wonder-Woman-Photograph-C10101726.jpeg</a:t>
            </a:r>
          </a:p>
        </p:txBody>
      </p:sp>
      <p:pic>
        <p:nvPicPr>
          <p:cNvPr id="14351" name="Picture 15" descr="gandi_wa"/>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1000" y="1828800"/>
            <a:ext cx="2438400" cy="1893888"/>
          </a:xfrm>
          <a:prstGeom prst="rect">
            <a:avLst/>
          </a:prstGeom>
          <a:noFill/>
          <a:extLst>
            <a:ext uri="{909E8E84-426E-40DD-AFC4-6F175D3DCCD1}">
              <a14:hiddenFill xmlns:a14="http://schemas.microsoft.com/office/drawing/2010/main" xmlns="">
                <a:solidFill>
                  <a:srgbClr val="FFFFFF"/>
                </a:solidFill>
              </a14:hiddenFill>
            </a:ext>
          </a:extLst>
        </p:spPr>
      </p:pic>
      <p:sp>
        <p:nvSpPr>
          <p:cNvPr id="14352" name="Rectangle 16"/>
          <p:cNvSpPr>
            <a:spLocks noChangeArrowheads="1"/>
          </p:cNvSpPr>
          <p:nvPr/>
        </p:nvSpPr>
        <p:spPr bwMode="auto">
          <a:xfrm>
            <a:off x="533400" y="3733800"/>
            <a:ext cx="1985963" cy="168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500"/>
              <a:t>http://www.ynet.co.il/PicServer2/20122005/808053/gandi_wa.jpg</a:t>
            </a:r>
          </a:p>
        </p:txBody>
      </p:sp>
      <p:sp>
        <p:nvSpPr>
          <p:cNvPr id="12" name="Text Box 10"/>
          <p:cNvSpPr txBox="1">
            <a:spLocks noChangeArrowheads="1"/>
          </p:cNvSpPr>
          <p:nvPr/>
        </p:nvSpPr>
        <p:spPr bwMode="auto">
          <a:xfrm>
            <a:off x="1244791" y="622429"/>
            <a:ext cx="642355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err="1">
                <a:effectLst>
                  <a:outerShdw blurRad="38100" dist="38100" dir="2700000" algn="tl">
                    <a:srgbClr val="FFFFFF"/>
                  </a:outerShdw>
                </a:effectLst>
              </a:rPr>
              <a:t>Ser</a:t>
            </a:r>
            <a:r>
              <a:rPr lang="en-US" sz="3600" b="1" dirty="0">
                <a:effectLst>
                  <a:outerShdw blurRad="38100" dist="38100" dir="2700000" algn="tl">
                    <a:srgbClr val="FFFFFF"/>
                  </a:outerShdw>
                </a:effectLst>
              </a:rPr>
              <a:t> mentor de </a:t>
            </a:r>
            <a:r>
              <a:rPr lang="en-US" sz="3600" b="1" dirty="0" err="1">
                <a:effectLst>
                  <a:outerShdw blurRad="38100" dist="38100" dir="2700000" algn="tl">
                    <a:srgbClr val="FFFFFF"/>
                  </a:outerShdw>
                </a:effectLst>
              </a:rPr>
              <a:t>investigación</a:t>
            </a:r>
            <a:endParaRPr lang="en-US" sz="3600" b="1" dirty="0">
              <a:effectLst>
                <a:outerShdw blurRad="38100" dist="38100" dir="2700000" algn="tl">
                  <a:srgbClr val="FFFFFF"/>
                </a:outerShdw>
              </a:effectLst>
            </a:endParaRPr>
          </a:p>
        </p:txBody>
      </p:sp>
    </p:spTree>
    <p:extLst>
      <p:ext uri="{BB962C8B-B14F-4D97-AF65-F5344CB8AC3E}">
        <p14:creationId xmlns:p14="http://schemas.microsoft.com/office/powerpoint/2010/main" xmlns="" val="14058659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353"/>
                                        </p:tgtEl>
                                        <p:attrNameLst>
                                          <p:attrName>style.visibility</p:attrName>
                                        </p:attrNameLst>
                                      </p:cBhvr>
                                      <p:to>
                                        <p:strVal val="visible"/>
                                      </p:to>
                                    </p:set>
                                    <p:animEffect transition="in" filter="dissolve">
                                      <p:cBhvr>
                                        <p:cTn id="7" dur="500"/>
                                        <p:tgtEl>
                                          <p:spTgt spid="143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345"/>
                                        </p:tgtEl>
                                        <p:attrNameLst>
                                          <p:attrName>style.visibility</p:attrName>
                                        </p:attrNameLst>
                                      </p:cBhvr>
                                      <p:to>
                                        <p:strVal val="visible"/>
                                      </p:to>
                                    </p:set>
                                    <p:animEffect transition="in" filter="dissolve">
                                      <p:cBhvr>
                                        <p:cTn id="12" dur="500"/>
                                        <p:tgtEl>
                                          <p:spTgt spid="1434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4346"/>
                                        </p:tgtEl>
                                        <p:attrNameLst>
                                          <p:attrName>style.visibility</p:attrName>
                                        </p:attrNameLst>
                                      </p:cBhvr>
                                      <p:to>
                                        <p:strVal val="visible"/>
                                      </p:to>
                                    </p:set>
                                    <p:animEffect transition="in" filter="dissolve">
                                      <p:cBhvr>
                                        <p:cTn id="15" dur="500"/>
                                        <p:tgtEl>
                                          <p:spTgt spid="1434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4348"/>
                                        </p:tgtEl>
                                        <p:attrNameLst>
                                          <p:attrName>style.visibility</p:attrName>
                                        </p:attrNameLst>
                                      </p:cBhvr>
                                      <p:to>
                                        <p:strVal val="visible"/>
                                      </p:to>
                                    </p:set>
                                    <p:animEffect transition="in" filter="dissolve">
                                      <p:cBhvr>
                                        <p:cTn id="20" dur="500"/>
                                        <p:tgtEl>
                                          <p:spTgt spid="1434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4349"/>
                                        </p:tgtEl>
                                        <p:attrNameLst>
                                          <p:attrName>style.visibility</p:attrName>
                                        </p:attrNameLst>
                                      </p:cBhvr>
                                      <p:to>
                                        <p:strVal val="visible"/>
                                      </p:to>
                                    </p:set>
                                    <p:animEffect transition="in" filter="dissolve">
                                      <p:cBhvr>
                                        <p:cTn id="23" dur="500"/>
                                        <p:tgtEl>
                                          <p:spTgt spid="1434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4351"/>
                                        </p:tgtEl>
                                        <p:attrNameLst>
                                          <p:attrName>style.visibility</p:attrName>
                                        </p:attrNameLst>
                                      </p:cBhvr>
                                      <p:to>
                                        <p:strVal val="visible"/>
                                      </p:to>
                                    </p:set>
                                    <p:animEffect transition="in" filter="dissolve">
                                      <p:cBhvr>
                                        <p:cTn id="28" dur="500"/>
                                        <p:tgtEl>
                                          <p:spTgt spid="1435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352"/>
                                        </p:tgtEl>
                                        <p:attrNameLst>
                                          <p:attrName>style.visibility</p:attrName>
                                        </p:attrNameLst>
                                      </p:cBhvr>
                                      <p:to>
                                        <p:strVal val="visible"/>
                                      </p:to>
                                    </p:set>
                                    <p:animEffect transition="in" filter="dissolve">
                                      <p:cBhvr>
                                        <p:cTn id="31" dur="500"/>
                                        <p:tgtEl>
                                          <p:spTgt spid="14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p:bldP spid="14349" grpId="0"/>
      <p:bldP spid="1435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 name="Text Box 10"/>
          <p:cNvSpPr txBox="1">
            <a:spLocks noChangeArrowheads="1"/>
          </p:cNvSpPr>
          <p:nvPr/>
        </p:nvSpPr>
        <p:spPr bwMode="auto">
          <a:xfrm>
            <a:off x="1244791" y="622429"/>
            <a:ext cx="642355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err="1">
                <a:effectLst>
                  <a:outerShdw blurRad="38100" dist="38100" dir="2700000" algn="tl">
                    <a:srgbClr val="FFFFFF"/>
                  </a:outerShdw>
                </a:effectLst>
              </a:rPr>
              <a:t>Ser</a:t>
            </a:r>
            <a:r>
              <a:rPr lang="en-US" sz="3600" b="1" dirty="0">
                <a:effectLst>
                  <a:outerShdw blurRad="38100" dist="38100" dir="2700000" algn="tl">
                    <a:srgbClr val="FFFFFF"/>
                  </a:outerShdw>
                </a:effectLst>
              </a:rPr>
              <a:t> mentor de </a:t>
            </a:r>
            <a:r>
              <a:rPr lang="en-US" sz="3600" b="1" dirty="0" err="1">
                <a:effectLst>
                  <a:outerShdw blurRad="38100" dist="38100" dir="2700000" algn="tl">
                    <a:srgbClr val="FFFFFF"/>
                  </a:outerShdw>
                </a:effectLst>
              </a:rPr>
              <a:t>investigación</a:t>
            </a:r>
            <a:endParaRPr lang="en-US" sz="3600" b="1" dirty="0">
              <a:effectLst>
                <a:outerShdw blurRad="38100" dist="38100" dir="2700000" algn="tl">
                  <a:srgbClr val="FFFFFF"/>
                </a:outerShdw>
              </a:effectLst>
            </a:endParaRPr>
          </a:p>
        </p:txBody>
      </p:sp>
      <p:sp>
        <p:nvSpPr>
          <p:cNvPr id="7181" name="Text Box 13"/>
          <p:cNvSpPr txBox="1">
            <a:spLocks noChangeArrowheads="1"/>
          </p:cNvSpPr>
          <p:nvPr/>
        </p:nvSpPr>
        <p:spPr bwMode="auto">
          <a:xfrm>
            <a:off x="1219200" y="1981200"/>
            <a:ext cx="665480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b="1"/>
              <a:t>A veces se nos hace difícil trazar </a:t>
            </a:r>
          </a:p>
          <a:p>
            <a:r>
              <a:rPr lang="en-US" sz="3200" b="1"/>
              <a:t>líneas de interacción.</a:t>
            </a:r>
            <a:r>
              <a:rPr lang="en-US" sz="3200"/>
              <a:t> </a:t>
            </a:r>
          </a:p>
        </p:txBody>
      </p:sp>
      <p:pic>
        <p:nvPicPr>
          <p:cNvPr id="7183" name="Picture 15" descr="Drawing-The-Lin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67000" y="3581400"/>
            <a:ext cx="3962400" cy="2971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4850416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81"/>
                                        </p:tgtEl>
                                        <p:attrNameLst>
                                          <p:attrName>style.visibility</p:attrName>
                                        </p:attrNameLst>
                                      </p:cBhvr>
                                      <p:to>
                                        <p:strVal val="visible"/>
                                      </p:to>
                                    </p:set>
                                    <p:animEffect transition="in" filter="dissolve">
                                      <p:cBhvr>
                                        <p:cTn id="7" dur="500"/>
                                        <p:tgtEl>
                                          <p:spTgt spid="7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p:cNvSpPr txBox="1">
            <a:spLocks noChangeArrowheads="1"/>
          </p:cNvSpPr>
          <p:nvPr/>
        </p:nvSpPr>
        <p:spPr bwMode="auto">
          <a:xfrm>
            <a:off x="2195736" y="2438400"/>
            <a:ext cx="4926349"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r>
              <a:rPr lang="en-US" sz="2400" dirty="0">
                <a:latin typeface="Tahoma" pitchFamily="34" charset="0"/>
                <a:ea typeface="Tahoma" pitchFamily="34" charset="0"/>
                <a:cs typeface="Tahoma" pitchFamily="34" charset="0"/>
              </a:rPr>
              <a:t>1. ¿</a:t>
            </a:r>
            <a:r>
              <a:rPr lang="en-US" sz="2400" dirty="0" err="1">
                <a:latin typeface="Tahoma" pitchFamily="34" charset="0"/>
                <a:ea typeface="Tahoma" pitchFamily="34" charset="0"/>
                <a:cs typeface="Tahoma" pitchFamily="34" charset="0"/>
              </a:rPr>
              <a:t>Cómo</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prefieres</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que</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te</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llamen</a:t>
            </a:r>
            <a:r>
              <a:rPr lang="en-US" sz="2400" dirty="0">
                <a:latin typeface="Tahoma" pitchFamily="34" charset="0"/>
                <a:ea typeface="Tahoma" pitchFamily="34" charset="0"/>
                <a:cs typeface="Tahoma" pitchFamily="34" charset="0"/>
              </a:rPr>
              <a:t>?</a:t>
            </a:r>
          </a:p>
          <a:p>
            <a:endParaRPr lang="en-US" sz="2400" dirty="0">
              <a:latin typeface="Tahoma" pitchFamily="34" charset="0"/>
              <a:ea typeface="Tahoma" pitchFamily="34" charset="0"/>
              <a:cs typeface="Tahoma" pitchFamily="34" charset="0"/>
            </a:endParaRPr>
          </a:p>
          <a:p>
            <a:pPr lvl="2">
              <a:buFontTx/>
              <a:buAutoNum type="alphaLcPeriod"/>
            </a:pP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Dr</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Dra</a:t>
            </a:r>
            <a:r>
              <a:rPr lang="en-US" sz="2400" dirty="0">
                <a:latin typeface="Tahoma" pitchFamily="34" charset="0"/>
                <a:ea typeface="Tahoma" pitchFamily="34" charset="0"/>
                <a:cs typeface="Tahoma" pitchFamily="34" charset="0"/>
              </a:rPr>
              <a:t>.</a:t>
            </a:r>
          </a:p>
          <a:p>
            <a:pPr lvl="2"/>
            <a:r>
              <a:rPr lang="en-US" sz="2400" dirty="0">
                <a:latin typeface="Tahoma" pitchFamily="34" charset="0"/>
                <a:ea typeface="Tahoma" pitchFamily="34" charset="0"/>
                <a:cs typeface="Tahoma" pitchFamily="34" charset="0"/>
              </a:rPr>
              <a:t>b. </a:t>
            </a:r>
            <a:r>
              <a:rPr lang="en-US" sz="2400" dirty="0" err="1">
                <a:latin typeface="Tahoma" pitchFamily="34" charset="0"/>
                <a:ea typeface="Tahoma" pitchFamily="34" charset="0"/>
                <a:cs typeface="Tahoma" pitchFamily="34" charset="0"/>
              </a:rPr>
              <a:t>Profesor</a:t>
            </a:r>
            <a:r>
              <a:rPr lang="en-US" sz="2400" dirty="0">
                <a:latin typeface="Tahoma" pitchFamily="34" charset="0"/>
                <a:ea typeface="Tahoma" pitchFamily="34" charset="0"/>
                <a:cs typeface="Tahoma" pitchFamily="34" charset="0"/>
              </a:rPr>
              <a:t>@</a:t>
            </a:r>
          </a:p>
          <a:p>
            <a:pPr lvl="2"/>
            <a:r>
              <a:rPr lang="en-US" sz="2400" dirty="0">
                <a:latin typeface="Tahoma" pitchFamily="34" charset="0"/>
                <a:ea typeface="Tahoma" pitchFamily="34" charset="0"/>
                <a:cs typeface="Tahoma" pitchFamily="34" charset="0"/>
              </a:rPr>
              <a:t>c. </a:t>
            </a:r>
            <a:r>
              <a:rPr lang="en-US" sz="2400" dirty="0" err="1">
                <a:latin typeface="Tahoma" pitchFamily="34" charset="0"/>
                <a:ea typeface="Tahoma" pitchFamily="34" charset="0"/>
                <a:cs typeface="Tahoma" pitchFamily="34" charset="0"/>
              </a:rPr>
              <a:t>Profe</a:t>
            </a:r>
            <a:r>
              <a:rPr lang="en-US" sz="2400" dirty="0">
                <a:latin typeface="Tahoma" pitchFamily="34" charset="0"/>
                <a:ea typeface="Tahoma" pitchFamily="34" charset="0"/>
                <a:cs typeface="Tahoma" pitchFamily="34" charset="0"/>
              </a:rPr>
              <a:t>.</a:t>
            </a:r>
          </a:p>
          <a:p>
            <a:pPr lvl="2"/>
            <a:r>
              <a:rPr lang="en-US" sz="2400" dirty="0">
                <a:latin typeface="Tahoma" pitchFamily="34" charset="0"/>
                <a:ea typeface="Tahoma" pitchFamily="34" charset="0"/>
                <a:cs typeface="Tahoma" pitchFamily="34" charset="0"/>
              </a:rPr>
              <a:t>d. </a:t>
            </a:r>
            <a:r>
              <a:rPr lang="en-US" sz="2400" dirty="0" err="1">
                <a:latin typeface="Tahoma" pitchFamily="34" charset="0"/>
                <a:ea typeface="Tahoma" pitchFamily="34" charset="0"/>
                <a:cs typeface="Tahoma" pitchFamily="34" charset="0"/>
              </a:rPr>
              <a:t>Por</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tu</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nombre</a:t>
            </a:r>
            <a:r>
              <a:rPr lang="en-US" sz="2400" dirty="0">
                <a:latin typeface="Tahoma" pitchFamily="34" charset="0"/>
                <a:ea typeface="Tahoma" pitchFamily="34" charset="0"/>
                <a:cs typeface="Tahoma" pitchFamily="34" charset="0"/>
              </a:rPr>
              <a:t>: Carlos </a:t>
            </a:r>
          </a:p>
        </p:txBody>
      </p:sp>
      <p:sp>
        <p:nvSpPr>
          <p:cNvPr id="5" name="Text Box 10"/>
          <p:cNvSpPr txBox="1">
            <a:spLocks noChangeArrowheads="1"/>
          </p:cNvSpPr>
          <p:nvPr/>
        </p:nvSpPr>
        <p:spPr bwMode="auto">
          <a:xfrm>
            <a:off x="1244791" y="622429"/>
            <a:ext cx="642355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err="1">
                <a:effectLst>
                  <a:outerShdw blurRad="38100" dist="38100" dir="2700000" algn="tl">
                    <a:srgbClr val="FFFFFF"/>
                  </a:outerShdw>
                </a:effectLst>
              </a:rPr>
              <a:t>Ser</a:t>
            </a:r>
            <a:r>
              <a:rPr lang="en-US" sz="3600" b="1" dirty="0">
                <a:effectLst>
                  <a:outerShdw blurRad="38100" dist="38100" dir="2700000" algn="tl">
                    <a:srgbClr val="FFFFFF"/>
                  </a:outerShdw>
                </a:effectLst>
              </a:rPr>
              <a:t> mentor de </a:t>
            </a:r>
            <a:r>
              <a:rPr lang="en-US" sz="3600" b="1" dirty="0" err="1">
                <a:effectLst>
                  <a:outerShdw blurRad="38100" dist="38100" dir="2700000" algn="tl">
                    <a:srgbClr val="FFFFFF"/>
                  </a:outerShdw>
                </a:effectLst>
              </a:rPr>
              <a:t>investigación</a:t>
            </a:r>
            <a:endParaRPr lang="en-US" sz="3600" b="1" dirty="0">
              <a:effectLst>
                <a:outerShdw blurRad="38100" dist="38100" dir="2700000" algn="tl">
                  <a:srgbClr val="FFFFFF"/>
                </a:outerShdw>
              </a:effectLst>
            </a:endParaRPr>
          </a:p>
        </p:txBody>
      </p:sp>
    </p:spTree>
    <p:extLst>
      <p:ext uri="{BB962C8B-B14F-4D97-AF65-F5344CB8AC3E}">
        <p14:creationId xmlns:p14="http://schemas.microsoft.com/office/powerpoint/2010/main" xmlns="" val="3597074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Effect transition="in" filter="dissolve">
                                      <p:cBhvr>
                                        <p:cTn id="7" dur="500"/>
                                        <p:tgtEl>
                                          <p:spTgt spid="163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389">
                                            <p:txEl>
                                              <p:pRg st="2" end="2"/>
                                            </p:txEl>
                                          </p:spTgt>
                                        </p:tgtEl>
                                        <p:attrNameLst>
                                          <p:attrName>style.visibility</p:attrName>
                                        </p:attrNameLst>
                                      </p:cBhvr>
                                      <p:to>
                                        <p:strVal val="visible"/>
                                      </p:to>
                                    </p:set>
                                    <p:animEffect transition="in" filter="dissolve">
                                      <p:cBhvr>
                                        <p:cTn id="12" dur="500"/>
                                        <p:tgtEl>
                                          <p:spTgt spid="1638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6389">
                                            <p:txEl>
                                              <p:pRg st="3" end="3"/>
                                            </p:txEl>
                                          </p:spTgt>
                                        </p:tgtEl>
                                        <p:attrNameLst>
                                          <p:attrName>style.visibility</p:attrName>
                                        </p:attrNameLst>
                                      </p:cBhvr>
                                      <p:to>
                                        <p:strVal val="visible"/>
                                      </p:to>
                                    </p:set>
                                    <p:animEffect transition="in" filter="dissolve">
                                      <p:cBhvr>
                                        <p:cTn id="17" dur="500"/>
                                        <p:tgtEl>
                                          <p:spTgt spid="1638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6389">
                                            <p:txEl>
                                              <p:pRg st="4" end="4"/>
                                            </p:txEl>
                                          </p:spTgt>
                                        </p:tgtEl>
                                        <p:attrNameLst>
                                          <p:attrName>style.visibility</p:attrName>
                                        </p:attrNameLst>
                                      </p:cBhvr>
                                      <p:to>
                                        <p:strVal val="visible"/>
                                      </p:to>
                                    </p:set>
                                    <p:animEffect transition="in" filter="dissolve">
                                      <p:cBhvr>
                                        <p:cTn id="22" dur="500"/>
                                        <p:tgtEl>
                                          <p:spTgt spid="1638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6389">
                                            <p:txEl>
                                              <p:pRg st="5" end="5"/>
                                            </p:txEl>
                                          </p:spTgt>
                                        </p:tgtEl>
                                        <p:attrNameLst>
                                          <p:attrName>style.visibility</p:attrName>
                                        </p:attrNameLst>
                                      </p:cBhvr>
                                      <p:to>
                                        <p:strVal val="visible"/>
                                      </p:to>
                                    </p:set>
                                    <p:animEffect transition="in" filter="dissolve">
                                      <p:cBhvr>
                                        <p:cTn id="27" dur="500"/>
                                        <p:tgtEl>
                                          <p:spTgt spid="1638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1547664" y="2971800"/>
            <a:ext cx="5949280"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sz="2400" b="1" dirty="0">
                <a:latin typeface="Tahoma" pitchFamily="34" charset="0"/>
                <a:ea typeface="Tahoma" pitchFamily="34" charset="0"/>
                <a:cs typeface="Tahoma" pitchFamily="34" charset="0"/>
              </a:rPr>
              <a:t>A </a:t>
            </a:r>
            <a:r>
              <a:rPr lang="en-US" sz="2400" b="1" dirty="0" err="1">
                <a:latin typeface="Tahoma" pitchFamily="34" charset="0"/>
                <a:ea typeface="Tahoma" pitchFamily="34" charset="0"/>
                <a:cs typeface="Tahoma" pitchFamily="34" charset="0"/>
              </a:rPr>
              <a:t>veces</a:t>
            </a:r>
            <a:r>
              <a:rPr lang="en-US" sz="2400" b="1" dirty="0">
                <a:latin typeface="Tahoma" pitchFamily="34" charset="0"/>
                <a:ea typeface="Tahoma" pitchFamily="34" charset="0"/>
                <a:cs typeface="Tahoma" pitchFamily="34" charset="0"/>
              </a:rPr>
              <a:t> </a:t>
            </a:r>
            <a:r>
              <a:rPr lang="en-US" sz="2400" b="1" dirty="0" err="1">
                <a:latin typeface="Tahoma" pitchFamily="34" charset="0"/>
                <a:ea typeface="Tahoma" pitchFamily="34" charset="0"/>
                <a:cs typeface="Tahoma" pitchFamily="34" charset="0"/>
              </a:rPr>
              <a:t>olvidamos</a:t>
            </a:r>
            <a:r>
              <a:rPr lang="en-US" sz="2400" b="1" dirty="0">
                <a:latin typeface="Tahoma" pitchFamily="34" charset="0"/>
                <a:ea typeface="Tahoma" pitchFamily="34" charset="0"/>
                <a:cs typeface="Tahoma" pitchFamily="34" charset="0"/>
              </a:rPr>
              <a:t> </a:t>
            </a:r>
            <a:r>
              <a:rPr lang="en-US" sz="2400" b="1" dirty="0" err="1">
                <a:latin typeface="Tahoma" pitchFamily="34" charset="0"/>
                <a:ea typeface="Tahoma" pitchFamily="34" charset="0"/>
                <a:cs typeface="Tahoma" pitchFamily="34" charset="0"/>
              </a:rPr>
              <a:t>que</a:t>
            </a:r>
            <a:r>
              <a:rPr lang="en-US" sz="2400" b="1" dirty="0">
                <a:latin typeface="Tahoma" pitchFamily="34" charset="0"/>
                <a:ea typeface="Tahoma" pitchFamily="34" charset="0"/>
                <a:cs typeface="Tahoma" pitchFamily="34" charset="0"/>
              </a:rPr>
              <a:t> </a:t>
            </a:r>
            <a:r>
              <a:rPr lang="en-US" sz="2400" b="1" dirty="0" err="1">
                <a:latin typeface="Tahoma" pitchFamily="34" charset="0"/>
                <a:ea typeface="Tahoma" pitchFamily="34" charset="0"/>
                <a:cs typeface="Tahoma" pitchFamily="34" charset="0"/>
              </a:rPr>
              <a:t>nuestros</a:t>
            </a:r>
            <a:r>
              <a:rPr lang="en-US" sz="2400" b="1" dirty="0">
                <a:latin typeface="Tahoma" pitchFamily="34" charset="0"/>
                <a:ea typeface="Tahoma" pitchFamily="34" charset="0"/>
                <a:cs typeface="Tahoma" pitchFamily="34" charset="0"/>
              </a:rPr>
              <a:t> </a:t>
            </a:r>
          </a:p>
          <a:p>
            <a:r>
              <a:rPr lang="en-US" sz="2400" b="1" dirty="0" err="1">
                <a:latin typeface="Tahoma" pitchFamily="34" charset="0"/>
                <a:ea typeface="Tahoma" pitchFamily="34" charset="0"/>
                <a:cs typeface="Tahoma" pitchFamily="34" charset="0"/>
              </a:rPr>
              <a:t>mentoreados</a:t>
            </a:r>
            <a:r>
              <a:rPr lang="en-US" sz="2400" b="1" dirty="0">
                <a:latin typeface="Tahoma" pitchFamily="34" charset="0"/>
                <a:ea typeface="Tahoma" pitchFamily="34" charset="0"/>
                <a:cs typeface="Tahoma" pitchFamily="34" charset="0"/>
              </a:rPr>
              <a:t> </a:t>
            </a:r>
            <a:r>
              <a:rPr lang="en-US" sz="2400" b="1" dirty="0" err="1">
                <a:latin typeface="Tahoma" pitchFamily="34" charset="0"/>
                <a:ea typeface="Tahoma" pitchFamily="34" charset="0"/>
                <a:cs typeface="Tahoma" pitchFamily="34" charset="0"/>
              </a:rPr>
              <a:t>deben</a:t>
            </a:r>
            <a:r>
              <a:rPr lang="en-US" sz="2400" b="1" dirty="0">
                <a:latin typeface="Tahoma" pitchFamily="34" charset="0"/>
                <a:ea typeface="Tahoma" pitchFamily="34" charset="0"/>
                <a:cs typeface="Tahoma" pitchFamily="34" charset="0"/>
              </a:rPr>
              <a:t> </a:t>
            </a:r>
            <a:r>
              <a:rPr lang="en-US" sz="2400" b="1" dirty="0" err="1">
                <a:latin typeface="Tahoma" pitchFamily="34" charset="0"/>
                <a:ea typeface="Tahoma" pitchFamily="34" charset="0"/>
                <a:cs typeface="Tahoma" pitchFamily="34" charset="0"/>
              </a:rPr>
              <a:t>ser</a:t>
            </a:r>
            <a:r>
              <a:rPr lang="en-US" sz="2400" b="1" dirty="0">
                <a:latin typeface="Tahoma" pitchFamily="34" charset="0"/>
                <a:ea typeface="Tahoma" pitchFamily="34" charset="0"/>
                <a:cs typeface="Tahoma" pitchFamily="34" charset="0"/>
              </a:rPr>
              <a:t> </a:t>
            </a:r>
            <a:r>
              <a:rPr lang="en-US" sz="2400" b="1" dirty="0" err="1">
                <a:latin typeface="Tahoma" pitchFamily="34" charset="0"/>
                <a:ea typeface="Tahoma" pitchFamily="34" charset="0"/>
                <a:cs typeface="Tahoma" pitchFamily="34" charset="0"/>
              </a:rPr>
              <a:t>inquisitivos</a:t>
            </a:r>
            <a:r>
              <a:rPr lang="en-US" sz="3200" b="1" dirty="0"/>
              <a:t>.</a:t>
            </a:r>
            <a:r>
              <a:rPr lang="en-US" sz="3200" dirty="0"/>
              <a:t> </a:t>
            </a:r>
          </a:p>
        </p:txBody>
      </p:sp>
      <p:sp>
        <p:nvSpPr>
          <p:cNvPr id="5" name="Text Box 10"/>
          <p:cNvSpPr txBox="1">
            <a:spLocks noChangeArrowheads="1"/>
          </p:cNvSpPr>
          <p:nvPr/>
        </p:nvSpPr>
        <p:spPr bwMode="auto">
          <a:xfrm>
            <a:off x="1244791" y="622429"/>
            <a:ext cx="642355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err="1">
                <a:effectLst>
                  <a:outerShdw blurRad="38100" dist="38100" dir="2700000" algn="tl">
                    <a:srgbClr val="FFFFFF"/>
                  </a:outerShdw>
                </a:effectLst>
              </a:rPr>
              <a:t>Ser</a:t>
            </a:r>
            <a:r>
              <a:rPr lang="en-US" sz="3600" b="1" dirty="0">
                <a:effectLst>
                  <a:outerShdw blurRad="38100" dist="38100" dir="2700000" algn="tl">
                    <a:srgbClr val="FFFFFF"/>
                  </a:outerShdw>
                </a:effectLst>
              </a:rPr>
              <a:t> mentor de </a:t>
            </a:r>
            <a:r>
              <a:rPr lang="en-US" sz="3600" b="1" dirty="0" err="1">
                <a:effectLst>
                  <a:outerShdw blurRad="38100" dist="38100" dir="2700000" algn="tl">
                    <a:srgbClr val="FFFFFF"/>
                  </a:outerShdw>
                </a:effectLst>
              </a:rPr>
              <a:t>investigación</a:t>
            </a:r>
            <a:endParaRPr lang="en-US" sz="3600" b="1" dirty="0">
              <a:effectLst>
                <a:outerShdw blurRad="38100" dist="38100" dir="2700000" algn="tl">
                  <a:srgbClr val="FFFFFF"/>
                </a:outerShdw>
              </a:effectLst>
            </a:endParaRPr>
          </a:p>
        </p:txBody>
      </p:sp>
    </p:spTree>
    <p:extLst>
      <p:ext uri="{BB962C8B-B14F-4D97-AF65-F5344CB8AC3E}">
        <p14:creationId xmlns:p14="http://schemas.microsoft.com/office/powerpoint/2010/main" xmlns="" val="9555290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1512492" y="622429"/>
            <a:ext cx="615585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a:effectLst>
                  <a:outerShdw blurRad="38100" dist="38100" dir="2700000" algn="tl">
                    <a:srgbClr val="FFFFFF"/>
                  </a:outerShdw>
                </a:effectLst>
              </a:rPr>
              <a:t>¿</a:t>
            </a:r>
            <a:r>
              <a:rPr lang="en-US" sz="3600" b="1" dirty="0" err="1">
                <a:effectLst>
                  <a:outerShdw blurRad="38100" dist="38100" dir="2700000" algn="tl">
                    <a:srgbClr val="FFFFFF"/>
                  </a:outerShdw>
                </a:effectLst>
              </a:rPr>
              <a:t>Qué</a:t>
            </a:r>
            <a:r>
              <a:rPr lang="en-US" sz="3600" b="1" dirty="0">
                <a:effectLst>
                  <a:outerShdw blurRad="38100" dist="38100" dir="2700000" algn="tl">
                    <a:srgbClr val="FFFFFF"/>
                  </a:outerShdw>
                </a:effectLst>
              </a:rPr>
              <a:t> </a:t>
            </a:r>
            <a:r>
              <a:rPr lang="en-US" sz="3600" b="1" dirty="0" err="1">
                <a:effectLst>
                  <a:outerShdw blurRad="38100" dist="38100" dir="2700000" algn="tl">
                    <a:srgbClr val="FFFFFF"/>
                  </a:outerShdw>
                </a:effectLst>
              </a:rPr>
              <a:t>tipo</a:t>
            </a:r>
            <a:r>
              <a:rPr lang="en-US" sz="3600" b="1" dirty="0">
                <a:effectLst>
                  <a:outerShdw blurRad="38100" dist="38100" dir="2700000" algn="tl">
                    <a:srgbClr val="FFFFFF"/>
                  </a:outerShdw>
                </a:effectLst>
              </a:rPr>
              <a:t> de mentor </a:t>
            </a:r>
            <a:r>
              <a:rPr lang="en-US" sz="3600" b="1" dirty="0" err="1">
                <a:effectLst>
                  <a:outerShdw blurRad="38100" dist="38100" dir="2700000" algn="tl">
                    <a:srgbClr val="FFFFFF"/>
                  </a:outerShdw>
                </a:effectLst>
              </a:rPr>
              <a:t>eres</a:t>
            </a:r>
            <a:r>
              <a:rPr lang="en-US" sz="3600" b="1" dirty="0">
                <a:effectLst>
                  <a:outerShdw blurRad="38100" dist="38100" dir="2700000" algn="tl">
                    <a:srgbClr val="FFFFFF"/>
                  </a:outerShdw>
                </a:effectLst>
              </a:rPr>
              <a:t>?</a:t>
            </a:r>
          </a:p>
        </p:txBody>
      </p:sp>
      <p:sp>
        <p:nvSpPr>
          <p:cNvPr id="9221" name="Text Box 5"/>
          <p:cNvSpPr txBox="1">
            <a:spLocks noChangeArrowheads="1"/>
          </p:cNvSpPr>
          <p:nvPr/>
        </p:nvSpPr>
        <p:spPr bwMode="auto">
          <a:xfrm>
            <a:off x="1752600" y="2133600"/>
            <a:ext cx="4488858" cy="2677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Qué</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hace</a:t>
            </a:r>
            <a:r>
              <a:rPr lang="en-US" sz="2400" dirty="0">
                <a:latin typeface="Tahoma" pitchFamily="34" charset="0"/>
                <a:ea typeface="Tahoma" pitchFamily="34" charset="0"/>
                <a:cs typeface="Tahoma" pitchFamily="34" charset="0"/>
              </a:rPr>
              <a:t> …?</a:t>
            </a:r>
          </a:p>
          <a:p>
            <a:endParaRPr lang="en-US" sz="2400" dirty="0">
              <a:latin typeface="Tahoma" pitchFamily="34" charset="0"/>
              <a:ea typeface="Tahoma" pitchFamily="34" charset="0"/>
              <a:cs typeface="Tahoma" pitchFamily="34" charset="0"/>
            </a:endParaRPr>
          </a:p>
          <a:p>
            <a:pPr lvl="2">
              <a:buFontTx/>
              <a:buAutoNum type="alphaLcPeriod"/>
            </a:pP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qué</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crees</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que</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hace</a:t>
            </a:r>
            <a:r>
              <a:rPr lang="en-US" sz="2400" dirty="0">
                <a:latin typeface="Tahoma" pitchFamily="34" charset="0"/>
                <a:ea typeface="Tahoma" pitchFamily="34" charset="0"/>
                <a:cs typeface="Tahoma" pitchFamily="34" charset="0"/>
              </a:rPr>
              <a:t>?</a:t>
            </a:r>
          </a:p>
          <a:p>
            <a:pPr lvl="2"/>
            <a:r>
              <a:rPr lang="en-US" sz="2400" dirty="0">
                <a:latin typeface="Tahoma" pitchFamily="34" charset="0"/>
                <a:ea typeface="Tahoma" pitchFamily="34" charset="0"/>
                <a:cs typeface="Tahoma" pitchFamily="34" charset="0"/>
              </a:rPr>
              <a:t>b. Lo </a:t>
            </a:r>
            <a:r>
              <a:rPr lang="en-US" sz="2400" dirty="0" err="1">
                <a:latin typeface="Tahoma" pitchFamily="34" charset="0"/>
                <a:ea typeface="Tahoma" pitchFamily="34" charset="0"/>
                <a:cs typeface="Tahoma" pitchFamily="34" charset="0"/>
              </a:rPr>
              <a:t>que</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hace</a:t>
            </a:r>
            <a:r>
              <a:rPr lang="en-US" sz="2400" dirty="0">
                <a:latin typeface="Tahoma" pitchFamily="34" charset="0"/>
                <a:ea typeface="Tahoma" pitchFamily="34" charset="0"/>
                <a:cs typeface="Tahoma" pitchFamily="34" charset="0"/>
              </a:rPr>
              <a:t> </a:t>
            </a:r>
            <a:r>
              <a:rPr lang="en-US" sz="2400" dirty="0" err="1">
                <a:latin typeface="Tahoma" pitchFamily="34" charset="0"/>
                <a:ea typeface="Tahoma" pitchFamily="34" charset="0"/>
                <a:cs typeface="Tahoma" pitchFamily="34" charset="0"/>
              </a:rPr>
              <a:t>es</a:t>
            </a:r>
            <a:r>
              <a:rPr lang="en-US" sz="2400" dirty="0">
                <a:latin typeface="Tahoma" pitchFamily="34" charset="0"/>
                <a:ea typeface="Tahoma" pitchFamily="34" charset="0"/>
                <a:cs typeface="Tahoma" pitchFamily="34" charset="0"/>
              </a:rPr>
              <a:t>…</a:t>
            </a:r>
          </a:p>
          <a:p>
            <a:pPr lvl="2"/>
            <a:r>
              <a:rPr lang="en-US" sz="2400" dirty="0">
                <a:latin typeface="Tahoma" pitchFamily="34" charset="0"/>
                <a:ea typeface="Tahoma" pitchFamily="34" charset="0"/>
                <a:cs typeface="Tahoma" pitchFamily="34" charset="0"/>
              </a:rPr>
              <a:t>c. No </a:t>
            </a:r>
            <a:r>
              <a:rPr lang="en-US" sz="2400" dirty="0" err="1">
                <a:latin typeface="Tahoma" pitchFamily="34" charset="0"/>
                <a:ea typeface="Tahoma" pitchFamily="34" charset="0"/>
                <a:cs typeface="Tahoma" pitchFamily="34" charset="0"/>
              </a:rPr>
              <a:t>sé</a:t>
            </a:r>
            <a:r>
              <a:rPr lang="en-US" sz="2400" dirty="0">
                <a:latin typeface="Tahoma" pitchFamily="34" charset="0"/>
                <a:ea typeface="Tahoma" pitchFamily="34" charset="0"/>
                <a:cs typeface="Tahoma" pitchFamily="34" charset="0"/>
              </a:rPr>
              <a:t>…</a:t>
            </a:r>
          </a:p>
          <a:p>
            <a:pPr lvl="2"/>
            <a:r>
              <a:rPr lang="en-US" sz="2400" dirty="0">
                <a:latin typeface="Tahoma" pitchFamily="34" charset="0"/>
                <a:ea typeface="Tahoma" pitchFamily="34" charset="0"/>
                <a:cs typeface="Tahoma" pitchFamily="34" charset="0"/>
              </a:rPr>
              <a:t>d. </a:t>
            </a:r>
            <a:r>
              <a:rPr lang="en-US" sz="2400" dirty="0" err="1">
                <a:latin typeface="Tahoma" pitchFamily="34" charset="0"/>
                <a:ea typeface="Tahoma" pitchFamily="34" charset="0"/>
                <a:cs typeface="Tahoma" pitchFamily="34" charset="0"/>
              </a:rPr>
              <a:t>Búscalo</a:t>
            </a:r>
            <a:r>
              <a:rPr lang="en-US" sz="2400" dirty="0">
                <a:latin typeface="Tahoma" pitchFamily="34" charset="0"/>
                <a:ea typeface="Tahoma" pitchFamily="34" charset="0"/>
                <a:cs typeface="Tahoma" pitchFamily="34" charset="0"/>
              </a:rPr>
              <a:t> en …</a:t>
            </a:r>
          </a:p>
          <a:p>
            <a:pPr lvl="2"/>
            <a:r>
              <a:rPr lang="en-US" sz="2400" dirty="0">
                <a:latin typeface="Tahoma" pitchFamily="34" charset="0"/>
                <a:ea typeface="Tahoma" pitchFamily="34" charset="0"/>
                <a:cs typeface="Tahoma" pitchFamily="34" charset="0"/>
              </a:rPr>
              <a:t>e. ¡</a:t>
            </a:r>
            <a:r>
              <a:rPr lang="en-US" sz="2400" dirty="0" err="1">
                <a:latin typeface="Tahoma" pitchFamily="34" charset="0"/>
                <a:ea typeface="Tahoma" pitchFamily="34" charset="0"/>
                <a:cs typeface="Tahoma" pitchFamily="34" charset="0"/>
              </a:rPr>
              <a:t>Búscalo</a:t>
            </a:r>
            <a:r>
              <a:rPr lang="en-US" sz="2400" dirty="0">
                <a:latin typeface="Tahoma" pitchFamily="34" charset="0"/>
                <a:ea typeface="Tahoma" pitchFamily="34" charset="0"/>
                <a:cs typeface="Tahoma" pitchFamily="34" charset="0"/>
              </a:rPr>
              <a:t>! </a:t>
            </a:r>
          </a:p>
        </p:txBody>
      </p:sp>
    </p:spTree>
    <p:extLst>
      <p:ext uri="{BB962C8B-B14F-4D97-AF65-F5344CB8AC3E}">
        <p14:creationId xmlns:p14="http://schemas.microsoft.com/office/powerpoint/2010/main" xmlns="" val="406903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221">
                                            <p:txEl>
                                              <p:pRg st="0" end="0"/>
                                            </p:txEl>
                                          </p:spTgt>
                                        </p:tgtEl>
                                        <p:attrNameLst>
                                          <p:attrName>style.visibility</p:attrName>
                                        </p:attrNameLst>
                                      </p:cBhvr>
                                      <p:to>
                                        <p:strVal val="visible"/>
                                      </p:to>
                                    </p:set>
                                    <p:animEffect transition="in" filter="dissolve">
                                      <p:cBhvr>
                                        <p:cTn id="7" dur="500"/>
                                        <p:tgtEl>
                                          <p:spTgt spid="922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221">
                                            <p:txEl>
                                              <p:pRg st="2" end="2"/>
                                            </p:txEl>
                                          </p:spTgt>
                                        </p:tgtEl>
                                        <p:attrNameLst>
                                          <p:attrName>style.visibility</p:attrName>
                                        </p:attrNameLst>
                                      </p:cBhvr>
                                      <p:to>
                                        <p:strVal val="visible"/>
                                      </p:to>
                                    </p:set>
                                    <p:animEffect transition="in" filter="dissolve">
                                      <p:cBhvr>
                                        <p:cTn id="12" dur="500"/>
                                        <p:tgtEl>
                                          <p:spTgt spid="922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221">
                                            <p:txEl>
                                              <p:pRg st="3" end="3"/>
                                            </p:txEl>
                                          </p:spTgt>
                                        </p:tgtEl>
                                        <p:attrNameLst>
                                          <p:attrName>style.visibility</p:attrName>
                                        </p:attrNameLst>
                                      </p:cBhvr>
                                      <p:to>
                                        <p:strVal val="visible"/>
                                      </p:to>
                                    </p:set>
                                    <p:animEffect transition="in" filter="dissolve">
                                      <p:cBhvr>
                                        <p:cTn id="17" dur="500"/>
                                        <p:tgtEl>
                                          <p:spTgt spid="922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221">
                                            <p:txEl>
                                              <p:pRg st="4" end="4"/>
                                            </p:txEl>
                                          </p:spTgt>
                                        </p:tgtEl>
                                        <p:attrNameLst>
                                          <p:attrName>style.visibility</p:attrName>
                                        </p:attrNameLst>
                                      </p:cBhvr>
                                      <p:to>
                                        <p:strVal val="visible"/>
                                      </p:to>
                                    </p:set>
                                    <p:animEffect transition="in" filter="dissolve">
                                      <p:cBhvr>
                                        <p:cTn id="22" dur="500"/>
                                        <p:tgtEl>
                                          <p:spTgt spid="922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9221">
                                            <p:txEl>
                                              <p:pRg st="5" end="5"/>
                                            </p:txEl>
                                          </p:spTgt>
                                        </p:tgtEl>
                                        <p:attrNameLst>
                                          <p:attrName>style.visibility</p:attrName>
                                        </p:attrNameLst>
                                      </p:cBhvr>
                                      <p:to>
                                        <p:strVal val="visible"/>
                                      </p:to>
                                    </p:set>
                                    <p:animEffect transition="in" filter="dissolve">
                                      <p:cBhvr>
                                        <p:cTn id="27" dur="500"/>
                                        <p:tgtEl>
                                          <p:spTgt spid="922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9221">
                                            <p:txEl>
                                              <p:pRg st="6" end="6"/>
                                            </p:txEl>
                                          </p:spTgt>
                                        </p:tgtEl>
                                        <p:attrNameLst>
                                          <p:attrName>style.visibility</p:attrName>
                                        </p:attrNameLst>
                                      </p:cBhvr>
                                      <p:to>
                                        <p:strVal val="visible"/>
                                      </p:to>
                                    </p:set>
                                    <p:animEffect transition="in" filter="dissolve">
                                      <p:cBhvr>
                                        <p:cTn id="32" dur="500"/>
                                        <p:tgtEl>
                                          <p:spTgt spid="92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Text Box 8"/>
          <p:cNvSpPr txBox="1">
            <a:spLocks noChangeArrowheads="1"/>
          </p:cNvSpPr>
          <p:nvPr/>
        </p:nvSpPr>
        <p:spPr bwMode="auto">
          <a:xfrm>
            <a:off x="683568" y="2564904"/>
            <a:ext cx="501932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b="1">
                <a:latin typeface="Tahoma" pitchFamily="34" charset="0"/>
                <a:ea typeface="Tahoma" pitchFamily="34" charset="0"/>
                <a:cs typeface="Tahoma" pitchFamily="34" charset="0"/>
              </a:rPr>
              <a:t>Se hace aprendizaje deliberado</a:t>
            </a:r>
          </a:p>
        </p:txBody>
      </p:sp>
      <p:sp>
        <p:nvSpPr>
          <p:cNvPr id="12297" name="Text Box 9"/>
          <p:cNvSpPr txBox="1">
            <a:spLocks noChangeArrowheads="1"/>
          </p:cNvSpPr>
          <p:nvPr/>
        </p:nvSpPr>
        <p:spPr bwMode="auto">
          <a:xfrm>
            <a:off x="1064568" y="3860304"/>
            <a:ext cx="757771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b="1">
                <a:latin typeface="Tahoma" pitchFamily="34" charset="0"/>
                <a:ea typeface="Tahoma" pitchFamily="34" charset="0"/>
                <a:cs typeface="Tahoma" pitchFamily="34" charset="0"/>
              </a:rPr>
              <a:t>Nuestras herramientas pueden ser la pregunta, </a:t>
            </a:r>
          </a:p>
          <a:p>
            <a:r>
              <a:rPr lang="en-US" sz="2400" b="1">
                <a:latin typeface="Tahoma" pitchFamily="34" charset="0"/>
                <a:ea typeface="Tahoma" pitchFamily="34" charset="0"/>
                <a:cs typeface="Tahoma" pitchFamily="34" charset="0"/>
              </a:rPr>
              <a:t>la asignación, la opinión…</a:t>
            </a:r>
          </a:p>
        </p:txBody>
      </p:sp>
      <p:sp>
        <p:nvSpPr>
          <p:cNvPr id="6" name="Text Box 2"/>
          <p:cNvSpPr txBox="1">
            <a:spLocks noChangeArrowheads="1"/>
          </p:cNvSpPr>
          <p:nvPr/>
        </p:nvSpPr>
        <p:spPr bwMode="auto">
          <a:xfrm>
            <a:off x="1512492" y="622429"/>
            <a:ext cx="615585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a:effectLst>
                  <a:outerShdw blurRad="38100" dist="38100" dir="2700000" algn="tl">
                    <a:srgbClr val="FFFFFF"/>
                  </a:outerShdw>
                </a:effectLst>
              </a:rPr>
              <a:t>¿</a:t>
            </a:r>
            <a:r>
              <a:rPr lang="en-US" sz="3600" b="1" dirty="0" err="1">
                <a:effectLst>
                  <a:outerShdw blurRad="38100" dist="38100" dir="2700000" algn="tl">
                    <a:srgbClr val="FFFFFF"/>
                  </a:outerShdw>
                </a:effectLst>
              </a:rPr>
              <a:t>Qué</a:t>
            </a:r>
            <a:r>
              <a:rPr lang="en-US" sz="3600" b="1" dirty="0">
                <a:effectLst>
                  <a:outerShdw blurRad="38100" dist="38100" dir="2700000" algn="tl">
                    <a:srgbClr val="FFFFFF"/>
                  </a:outerShdw>
                </a:effectLst>
              </a:rPr>
              <a:t> </a:t>
            </a:r>
            <a:r>
              <a:rPr lang="en-US" sz="3600" b="1" dirty="0" err="1">
                <a:effectLst>
                  <a:outerShdw blurRad="38100" dist="38100" dir="2700000" algn="tl">
                    <a:srgbClr val="FFFFFF"/>
                  </a:outerShdw>
                </a:effectLst>
              </a:rPr>
              <a:t>tipo</a:t>
            </a:r>
            <a:r>
              <a:rPr lang="en-US" sz="3600" b="1" dirty="0">
                <a:effectLst>
                  <a:outerShdw blurRad="38100" dist="38100" dir="2700000" algn="tl">
                    <a:srgbClr val="FFFFFF"/>
                  </a:outerShdw>
                </a:effectLst>
              </a:rPr>
              <a:t> de mentor </a:t>
            </a:r>
            <a:r>
              <a:rPr lang="en-US" sz="3600" b="1" dirty="0" err="1">
                <a:effectLst>
                  <a:outerShdw blurRad="38100" dist="38100" dir="2700000" algn="tl">
                    <a:srgbClr val="FFFFFF"/>
                  </a:outerShdw>
                </a:effectLst>
              </a:rPr>
              <a:t>eres</a:t>
            </a:r>
            <a:r>
              <a:rPr lang="en-US" sz="3600" b="1" dirty="0">
                <a:effectLst>
                  <a:outerShdw blurRad="38100" dist="38100" dir="2700000" algn="tl">
                    <a:srgbClr val="FFFFFF"/>
                  </a:outerShdw>
                </a:effectLst>
              </a:rPr>
              <a:t>?</a:t>
            </a:r>
          </a:p>
        </p:txBody>
      </p:sp>
    </p:spTree>
    <p:extLst>
      <p:ext uri="{BB962C8B-B14F-4D97-AF65-F5344CB8AC3E}">
        <p14:creationId xmlns:p14="http://schemas.microsoft.com/office/powerpoint/2010/main" xmlns="" val="19964914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Text Box 6"/>
          <p:cNvSpPr txBox="1">
            <a:spLocks noChangeArrowheads="1"/>
          </p:cNvSpPr>
          <p:nvPr/>
        </p:nvSpPr>
        <p:spPr bwMode="auto">
          <a:xfrm>
            <a:off x="1828800" y="1752600"/>
            <a:ext cx="3098925"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a:latin typeface="Tahoma" pitchFamily="34" charset="0"/>
                <a:ea typeface="Tahoma" pitchFamily="34" charset="0"/>
                <a:cs typeface="Tahoma" pitchFamily="34" charset="0"/>
              </a:rPr>
              <a:t>El mentor debe:</a:t>
            </a:r>
          </a:p>
        </p:txBody>
      </p:sp>
      <p:sp>
        <p:nvSpPr>
          <p:cNvPr id="11271" name="Text Box 7"/>
          <p:cNvSpPr txBox="1">
            <a:spLocks noChangeArrowheads="1"/>
          </p:cNvSpPr>
          <p:nvPr/>
        </p:nvSpPr>
        <p:spPr bwMode="auto">
          <a:xfrm>
            <a:off x="2209800" y="4038600"/>
            <a:ext cx="433965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b="1">
                <a:latin typeface="Tahoma" pitchFamily="34" charset="0"/>
                <a:ea typeface="Tahoma" pitchFamily="34" charset="0"/>
                <a:cs typeface="Tahoma" pitchFamily="34" charset="0"/>
              </a:rPr>
              <a:t>conocer  </a:t>
            </a:r>
            <a:r>
              <a:rPr lang="en-US" sz="3200" b="1">
                <a:latin typeface="Tahoma" pitchFamily="34" charset="0"/>
                <a:ea typeface="Tahoma" pitchFamily="34" charset="0"/>
                <a:cs typeface="Tahoma" pitchFamily="34" charset="0"/>
                <a:sym typeface="Wingdings" pitchFamily="2" charset="2"/>
              </a:rPr>
              <a:t>  enseñar</a:t>
            </a:r>
            <a:endParaRPr lang="en-US" sz="3200" b="1">
              <a:latin typeface="Tahoma" pitchFamily="34" charset="0"/>
              <a:ea typeface="Tahoma" pitchFamily="34" charset="0"/>
              <a:cs typeface="Tahoma" pitchFamily="34" charset="0"/>
            </a:endParaRPr>
          </a:p>
        </p:txBody>
      </p:sp>
      <p:sp>
        <p:nvSpPr>
          <p:cNvPr id="11278" name="Text Box 14"/>
          <p:cNvSpPr txBox="1">
            <a:spLocks noChangeArrowheads="1"/>
          </p:cNvSpPr>
          <p:nvPr/>
        </p:nvSpPr>
        <p:spPr bwMode="auto">
          <a:xfrm>
            <a:off x="1066800" y="3048000"/>
            <a:ext cx="6380273"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a:latin typeface="Tahoma" pitchFamily="34" charset="0"/>
                <a:ea typeface="Tahoma" pitchFamily="34" charset="0"/>
                <a:cs typeface="Tahoma" pitchFamily="34" charset="0"/>
              </a:rPr>
              <a:t>A. En el aspecto de conocimientos</a:t>
            </a:r>
          </a:p>
        </p:txBody>
      </p:sp>
      <p:sp>
        <p:nvSpPr>
          <p:cNvPr id="11280" name="Rectangle 16"/>
          <p:cNvSpPr>
            <a:spLocks noChangeArrowheads="1"/>
          </p:cNvSpPr>
          <p:nvPr/>
        </p:nvSpPr>
        <p:spPr bwMode="auto">
          <a:xfrm>
            <a:off x="457200" y="5181600"/>
            <a:ext cx="7816563"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b="1" u="sng">
                <a:latin typeface="Tahoma" pitchFamily="34" charset="0"/>
                <a:ea typeface="Tahoma" pitchFamily="34" charset="0"/>
                <a:cs typeface="Tahoma" pitchFamily="34" charset="0"/>
              </a:rPr>
              <a:t>Dice el mentoreado</a:t>
            </a:r>
            <a:r>
              <a:rPr lang="en-US" sz="3200" b="1">
                <a:latin typeface="Tahoma" pitchFamily="34" charset="0"/>
                <a:ea typeface="Tahoma" pitchFamily="34" charset="0"/>
                <a:cs typeface="Tahoma" pitchFamily="34" charset="0"/>
              </a:rPr>
              <a:t>:</a:t>
            </a:r>
          </a:p>
          <a:p>
            <a:r>
              <a:rPr lang="en-US" sz="3200" b="1">
                <a:latin typeface="Tahoma" pitchFamily="34" charset="0"/>
                <a:ea typeface="Tahoma" pitchFamily="34" charset="0"/>
                <a:cs typeface="Tahoma" pitchFamily="34" charset="0"/>
              </a:rPr>
              <a:t>      Que sepa un montón, esté cangri.</a:t>
            </a:r>
          </a:p>
        </p:txBody>
      </p:sp>
      <p:sp>
        <p:nvSpPr>
          <p:cNvPr id="8" name="Text Box 2"/>
          <p:cNvSpPr txBox="1">
            <a:spLocks noChangeArrowheads="1"/>
          </p:cNvSpPr>
          <p:nvPr/>
        </p:nvSpPr>
        <p:spPr bwMode="auto">
          <a:xfrm>
            <a:off x="1388807" y="622429"/>
            <a:ext cx="642355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err="1" smtClean="0">
                <a:effectLst>
                  <a:outerShdw blurRad="38100" dist="38100" dir="2700000" algn="tl">
                    <a:srgbClr val="FFFFFF"/>
                  </a:outerShdw>
                </a:effectLst>
              </a:rPr>
              <a:t>Ser</a:t>
            </a:r>
            <a:r>
              <a:rPr lang="en-US" sz="3600" b="1" dirty="0" smtClean="0">
                <a:effectLst>
                  <a:outerShdw blurRad="38100" dist="38100" dir="2700000" algn="tl">
                    <a:srgbClr val="FFFFFF"/>
                  </a:outerShdw>
                </a:effectLst>
              </a:rPr>
              <a:t> mentor de </a:t>
            </a:r>
            <a:r>
              <a:rPr lang="en-US" sz="3600" b="1" dirty="0" err="1" smtClean="0">
                <a:effectLst>
                  <a:outerShdw blurRad="38100" dist="38100" dir="2700000" algn="tl">
                    <a:srgbClr val="FFFFFF"/>
                  </a:outerShdw>
                </a:effectLst>
              </a:rPr>
              <a:t>investigación</a:t>
            </a:r>
            <a:endParaRPr lang="en-US" sz="3600" b="1" dirty="0">
              <a:effectLst>
                <a:outerShdw blurRad="38100" dist="38100" dir="2700000" algn="tl">
                  <a:srgbClr val="FFFFFF"/>
                </a:outerShdw>
              </a:effectLst>
            </a:endParaRPr>
          </a:p>
        </p:txBody>
      </p:sp>
    </p:spTree>
    <p:extLst>
      <p:ext uri="{BB962C8B-B14F-4D97-AF65-F5344CB8AC3E}">
        <p14:creationId xmlns:p14="http://schemas.microsoft.com/office/powerpoint/2010/main" xmlns="" val="3489192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278"/>
                                        </p:tgtEl>
                                        <p:attrNameLst>
                                          <p:attrName>style.visibility</p:attrName>
                                        </p:attrNameLst>
                                      </p:cBhvr>
                                      <p:to>
                                        <p:strVal val="visible"/>
                                      </p:to>
                                    </p:set>
                                    <p:anim calcmode="lin" valueType="num">
                                      <p:cBhvr>
                                        <p:cTn id="7" dur="1000" fill="hold"/>
                                        <p:tgtEl>
                                          <p:spTgt spid="11278"/>
                                        </p:tgtEl>
                                        <p:attrNameLst>
                                          <p:attrName>ppt_w</p:attrName>
                                        </p:attrNameLst>
                                      </p:cBhvr>
                                      <p:tavLst>
                                        <p:tav tm="0">
                                          <p:val>
                                            <p:strVal val="#ppt_w*0.70"/>
                                          </p:val>
                                        </p:tav>
                                        <p:tav tm="100000">
                                          <p:val>
                                            <p:strVal val="#ppt_w"/>
                                          </p:val>
                                        </p:tav>
                                      </p:tavLst>
                                    </p:anim>
                                    <p:anim calcmode="lin" valueType="num">
                                      <p:cBhvr>
                                        <p:cTn id="8" dur="1000" fill="hold"/>
                                        <p:tgtEl>
                                          <p:spTgt spid="11278"/>
                                        </p:tgtEl>
                                        <p:attrNameLst>
                                          <p:attrName>ppt_h</p:attrName>
                                        </p:attrNameLst>
                                      </p:cBhvr>
                                      <p:tavLst>
                                        <p:tav tm="0">
                                          <p:val>
                                            <p:strVal val="#ppt_h"/>
                                          </p:val>
                                        </p:tav>
                                        <p:tav tm="100000">
                                          <p:val>
                                            <p:strVal val="#ppt_h"/>
                                          </p:val>
                                        </p:tav>
                                      </p:tavLst>
                                    </p:anim>
                                    <p:animEffect transition="in" filter="fade">
                                      <p:cBhvr>
                                        <p:cTn id="9" dur="1000"/>
                                        <p:tgtEl>
                                          <p:spTgt spid="1127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1271"/>
                                        </p:tgtEl>
                                        <p:attrNameLst>
                                          <p:attrName>style.visibility</p:attrName>
                                        </p:attrNameLst>
                                      </p:cBhvr>
                                      <p:to>
                                        <p:strVal val="visible"/>
                                      </p:to>
                                    </p:set>
                                    <p:anim calcmode="lin" valueType="num">
                                      <p:cBhvr>
                                        <p:cTn id="14" dur="1000" fill="hold"/>
                                        <p:tgtEl>
                                          <p:spTgt spid="11271"/>
                                        </p:tgtEl>
                                        <p:attrNameLst>
                                          <p:attrName>ppt_w</p:attrName>
                                        </p:attrNameLst>
                                      </p:cBhvr>
                                      <p:tavLst>
                                        <p:tav tm="0">
                                          <p:val>
                                            <p:strVal val="#ppt_w*0.70"/>
                                          </p:val>
                                        </p:tav>
                                        <p:tav tm="100000">
                                          <p:val>
                                            <p:strVal val="#ppt_w"/>
                                          </p:val>
                                        </p:tav>
                                      </p:tavLst>
                                    </p:anim>
                                    <p:anim calcmode="lin" valueType="num">
                                      <p:cBhvr>
                                        <p:cTn id="15" dur="1000" fill="hold"/>
                                        <p:tgtEl>
                                          <p:spTgt spid="11271"/>
                                        </p:tgtEl>
                                        <p:attrNameLst>
                                          <p:attrName>ppt_h</p:attrName>
                                        </p:attrNameLst>
                                      </p:cBhvr>
                                      <p:tavLst>
                                        <p:tav tm="0">
                                          <p:val>
                                            <p:strVal val="#ppt_h"/>
                                          </p:val>
                                        </p:tav>
                                        <p:tav tm="100000">
                                          <p:val>
                                            <p:strVal val="#ppt_h"/>
                                          </p:val>
                                        </p:tav>
                                      </p:tavLst>
                                    </p:anim>
                                    <p:animEffect transition="in" filter="fade">
                                      <p:cBhvr>
                                        <p:cTn id="16" dur="1000"/>
                                        <p:tgtEl>
                                          <p:spTgt spid="1127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1280"/>
                                        </p:tgtEl>
                                        <p:attrNameLst>
                                          <p:attrName>style.visibility</p:attrName>
                                        </p:attrNameLst>
                                      </p:cBhvr>
                                      <p:to>
                                        <p:strVal val="visible"/>
                                      </p:to>
                                    </p:set>
                                    <p:anim calcmode="lin" valueType="num">
                                      <p:cBhvr>
                                        <p:cTn id="21" dur="1000" fill="hold"/>
                                        <p:tgtEl>
                                          <p:spTgt spid="11280"/>
                                        </p:tgtEl>
                                        <p:attrNameLst>
                                          <p:attrName>ppt_w</p:attrName>
                                        </p:attrNameLst>
                                      </p:cBhvr>
                                      <p:tavLst>
                                        <p:tav tm="0">
                                          <p:val>
                                            <p:strVal val="#ppt_w*0.70"/>
                                          </p:val>
                                        </p:tav>
                                        <p:tav tm="100000">
                                          <p:val>
                                            <p:strVal val="#ppt_w"/>
                                          </p:val>
                                        </p:tav>
                                      </p:tavLst>
                                    </p:anim>
                                    <p:anim calcmode="lin" valueType="num">
                                      <p:cBhvr>
                                        <p:cTn id="22" dur="1000" fill="hold"/>
                                        <p:tgtEl>
                                          <p:spTgt spid="11280"/>
                                        </p:tgtEl>
                                        <p:attrNameLst>
                                          <p:attrName>ppt_h</p:attrName>
                                        </p:attrNameLst>
                                      </p:cBhvr>
                                      <p:tavLst>
                                        <p:tav tm="0">
                                          <p:val>
                                            <p:strVal val="#ppt_h"/>
                                          </p:val>
                                        </p:tav>
                                        <p:tav tm="100000">
                                          <p:val>
                                            <p:strVal val="#ppt_h"/>
                                          </p:val>
                                        </p:tav>
                                      </p:tavLst>
                                    </p:anim>
                                    <p:animEffect transition="in" filter="fade">
                                      <p:cBhvr>
                                        <p:cTn id="23" dur="1000"/>
                                        <p:tgtEl>
                                          <p:spTgt spid="11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P spid="11278" grpId="0"/>
      <p:bldP spid="1128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1828800" y="1752600"/>
            <a:ext cx="3098925"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a:latin typeface="Tahoma" pitchFamily="34" charset="0"/>
                <a:ea typeface="Tahoma" pitchFamily="34" charset="0"/>
                <a:cs typeface="Tahoma" pitchFamily="34" charset="0"/>
              </a:rPr>
              <a:t>El mentor debe:</a:t>
            </a:r>
          </a:p>
        </p:txBody>
      </p:sp>
      <p:sp>
        <p:nvSpPr>
          <p:cNvPr id="65539" name="Text Box 3"/>
          <p:cNvSpPr txBox="1">
            <a:spLocks noChangeArrowheads="1"/>
          </p:cNvSpPr>
          <p:nvPr/>
        </p:nvSpPr>
        <p:spPr bwMode="auto">
          <a:xfrm>
            <a:off x="1524000" y="4114800"/>
            <a:ext cx="5745484"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b="1">
                <a:latin typeface="Tahoma" pitchFamily="34" charset="0"/>
                <a:ea typeface="Tahoma" pitchFamily="34" charset="0"/>
                <a:cs typeface="Tahoma" pitchFamily="34" charset="0"/>
              </a:rPr>
              <a:t>razonable  </a:t>
            </a:r>
            <a:r>
              <a:rPr lang="en-US" sz="3200" b="1">
                <a:latin typeface="Tahoma" pitchFamily="34" charset="0"/>
                <a:ea typeface="Tahoma" pitchFamily="34" charset="0"/>
                <a:cs typeface="Tahoma" pitchFamily="34" charset="0"/>
                <a:sym typeface="Wingdings" pitchFamily="2" charset="2"/>
              </a:rPr>
              <a:t>  estructurado</a:t>
            </a:r>
            <a:endParaRPr lang="en-US" sz="3200" b="1">
              <a:latin typeface="Tahoma" pitchFamily="34" charset="0"/>
              <a:ea typeface="Tahoma" pitchFamily="34" charset="0"/>
              <a:cs typeface="Tahoma" pitchFamily="34" charset="0"/>
            </a:endParaRPr>
          </a:p>
        </p:txBody>
      </p:sp>
      <p:sp>
        <p:nvSpPr>
          <p:cNvPr id="65542" name="Text Box 6"/>
          <p:cNvSpPr txBox="1">
            <a:spLocks noChangeArrowheads="1"/>
          </p:cNvSpPr>
          <p:nvPr/>
        </p:nvSpPr>
        <p:spPr bwMode="auto">
          <a:xfrm>
            <a:off x="1066800" y="3048000"/>
            <a:ext cx="5452134"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a:latin typeface="Tahoma" pitchFamily="34" charset="0"/>
                <a:ea typeface="Tahoma" pitchFamily="34" charset="0"/>
                <a:cs typeface="Tahoma" pitchFamily="34" charset="0"/>
              </a:rPr>
              <a:t>B. En el aspecto del proyecto</a:t>
            </a:r>
          </a:p>
        </p:txBody>
      </p:sp>
      <p:sp>
        <p:nvSpPr>
          <p:cNvPr id="65543" name="Rectangle 7"/>
          <p:cNvSpPr>
            <a:spLocks noChangeArrowheads="1"/>
          </p:cNvSpPr>
          <p:nvPr/>
        </p:nvSpPr>
        <p:spPr bwMode="auto">
          <a:xfrm>
            <a:off x="457200" y="5029200"/>
            <a:ext cx="7880684"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b="1" u="sng">
                <a:latin typeface="Tahoma" pitchFamily="34" charset="0"/>
                <a:ea typeface="Tahoma" pitchFamily="34" charset="0"/>
                <a:cs typeface="Tahoma" pitchFamily="34" charset="0"/>
              </a:rPr>
              <a:t>Dice el mentoreado</a:t>
            </a:r>
            <a:r>
              <a:rPr lang="en-US" sz="3200" b="1">
                <a:latin typeface="Tahoma" pitchFamily="34" charset="0"/>
                <a:ea typeface="Tahoma" pitchFamily="34" charset="0"/>
                <a:cs typeface="Tahoma" pitchFamily="34" charset="0"/>
              </a:rPr>
              <a:t>:</a:t>
            </a:r>
          </a:p>
          <a:p>
            <a:r>
              <a:rPr lang="en-US" sz="3200" b="1">
                <a:latin typeface="Tahoma" pitchFamily="34" charset="0"/>
                <a:ea typeface="Tahoma" pitchFamily="34" charset="0"/>
                <a:cs typeface="Tahoma" pitchFamily="34" charset="0"/>
              </a:rPr>
              <a:t>      No soy una fábrica de resultados, </a:t>
            </a:r>
          </a:p>
          <a:p>
            <a:r>
              <a:rPr lang="en-US" sz="3200" b="1">
                <a:latin typeface="Tahoma" pitchFamily="34" charset="0"/>
                <a:ea typeface="Tahoma" pitchFamily="34" charset="0"/>
                <a:cs typeface="Tahoma" pitchFamily="34" charset="0"/>
              </a:rPr>
              <a:t>necesito metas reales.</a:t>
            </a:r>
          </a:p>
        </p:txBody>
      </p:sp>
      <p:sp>
        <p:nvSpPr>
          <p:cNvPr id="8" name="Text Box 2"/>
          <p:cNvSpPr txBox="1">
            <a:spLocks noChangeArrowheads="1"/>
          </p:cNvSpPr>
          <p:nvPr/>
        </p:nvSpPr>
        <p:spPr bwMode="auto">
          <a:xfrm>
            <a:off x="1388807" y="622429"/>
            <a:ext cx="642355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err="1" smtClean="0">
                <a:effectLst>
                  <a:outerShdw blurRad="38100" dist="38100" dir="2700000" algn="tl">
                    <a:srgbClr val="FFFFFF"/>
                  </a:outerShdw>
                </a:effectLst>
              </a:rPr>
              <a:t>Ser</a:t>
            </a:r>
            <a:r>
              <a:rPr lang="en-US" sz="3600" b="1" dirty="0" smtClean="0">
                <a:effectLst>
                  <a:outerShdw blurRad="38100" dist="38100" dir="2700000" algn="tl">
                    <a:srgbClr val="FFFFFF"/>
                  </a:outerShdw>
                </a:effectLst>
              </a:rPr>
              <a:t> mentor de </a:t>
            </a:r>
            <a:r>
              <a:rPr lang="en-US" sz="3600" b="1" dirty="0" err="1" smtClean="0">
                <a:effectLst>
                  <a:outerShdw blurRad="38100" dist="38100" dir="2700000" algn="tl">
                    <a:srgbClr val="FFFFFF"/>
                  </a:outerShdw>
                </a:effectLst>
              </a:rPr>
              <a:t>investigación</a:t>
            </a:r>
            <a:endParaRPr lang="en-US" sz="3600" b="1" dirty="0">
              <a:effectLst>
                <a:outerShdw blurRad="38100" dist="38100" dir="2700000" algn="tl">
                  <a:srgbClr val="FFFFFF"/>
                </a:outerShdw>
              </a:effectLst>
            </a:endParaRPr>
          </a:p>
        </p:txBody>
      </p:sp>
    </p:spTree>
    <p:extLst>
      <p:ext uri="{BB962C8B-B14F-4D97-AF65-F5344CB8AC3E}">
        <p14:creationId xmlns:p14="http://schemas.microsoft.com/office/powerpoint/2010/main" xmlns="" val="12056898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5542"/>
                                        </p:tgtEl>
                                        <p:attrNameLst>
                                          <p:attrName>style.visibility</p:attrName>
                                        </p:attrNameLst>
                                      </p:cBhvr>
                                      <p:to>
                                        <p:strVal val="visible"/>
                                      </p:to>
                                    </p:set>
                                    <p:anim calcmode="lin" valueType="num">
                                      <p:cBhvr>
                                        <p:cTn id="7" dur="1000" fill="hold"/>
                                        <p:tgtEl>
                                          <p:spTgt spid="65542"/>
                                        </p:tgtEl>
                                        <p:attrNameLst>
                                          <p:attrName>ppt_w</p:attrName>
                                        </p:attrNameLst>
                                      </p:cBhvr>
                                      <p:tavLst>
                                        <p:tav tm="0">
                                          <p:val>
                                            <p:strVal val="#ppt_w*0.70"/>
                                          </p:val>
                                        </p:tav>
                                        <p:tav tm="100000">
                                          <p:val>
                                            <p:strVal val="#ppt_w"/>
                                          </p:val>
                                        </p:tav>
                                      </p:tavLst>
                                    </p:anim>
                                    <p:anim calcmode="lin" valueType="num">
                                      <p:cBhvr>
                                        <p:cTn id="8" dur="1000" fill="hold"/>
                                        <p:tgtEl>
                                          <p:spTgt spid="65542"/>
                                        </p:tgtEl>
                                        <p:attrNameLst>
                                          <p:attrName>ppt_h</p:attrName>
                                        </p:attrNameLst>
                                      </p:cBhvr>
                                      <p:tavLst>
                                        <p:tav tm="0">
                                          <p:val>
                                            <p:strVal val="#ppt_h"/>
                                          </p:val>
                                        </p:tav>
                                        <p:tav tm="100000">
                                          <p:val>
                                            <p:strVal val="#ppt_h"/>
                                          </p:val>
                                        </p:tav>
                                      </p:tavLst>
                                    </p:anim>
                                    <p:animEffect transition="in" filter="fade">
                                      <p:cBhvr>
                                        <p:cTn id="9" dur="1000"/>
                                        <p:tgtEl>
                                          <p:spTgt spid="6554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5539"/>
                                        </p:tgtEl>
                                        <p:attrNameLst>
                                          <p:attrName>style.visibility</p:attrName>
                                        </p:attrNameLst>
                                      </p:cBhvr>
                                      <p:to>
                                        <p:strVal val="visible"/>
                                      </p:to>
                                    </p:set>
                                    <p:anim calcmode="lin" valueType="num">
                                      <p:cBhvr>
                                        <p:cTn id="14" dur="1000" fill="hold"/>
                                        <p:tgtEl>
                                          <p:spTgt spid="65539"/>
                                        </p:tgtEl>
                                        <p:attrNameLst>
                                          <p:attrName>ppt_w</p:attrName>
                                        </p:attrNameLst>
                                      </p:cBhvr>
                                      <p:tavLst>
                                        <p:tav tm="0">
                                          <p:val>
                                            <p:strVal val="#ppt_w*0.70"/>
                                          </p:val>
                                        </p:tav>
                                        <p:tav tm="100000">
                                          <p:val>
                                            <p:strVal val="#ppt_w"/>
                                          </p:val>
                                        </p:tav>
                                      </p:tavLst>
                                    </p:anim>
                                    <p:anim calcmode="lin" valueType="num">
                                      <p:cBhvr>
                                        <p:cTn id="15" dur="1000" fill="hold"/>
                                        <p:tgtEl>
                                          <p:spTgt spid="65539"/>
                                        </p:tgtEl>
                                        <p:attrNameLst>
                                          <p:attrName>ppt_h</p:attrName>
                                        </p:attrNameLst>
                                      </p:cBhvr>
                                      <p:tavLst>
                                        <p:tav tm="0">
                                          <p:val>
                                            <p:strVal val="#ppt_h"/>
                                          </p:val>
                                        </p:tav>
                                        <p:tav tm="100000">
                                          <p:val>
                                            <p:strVal val="#ppt_h"/>
                                          </p:val>
                                        </p:tav>
                                      </p:tavLst>
                                    </p:anim>
                                    <p:animEffect transition="in" filter="fade">
                                      <p:cBhvr>
                                        <p:cTn id="16" dur="1000"/>
                                        <p:tgtEl>
                                          <p:spTgt spid="6553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65543"/>
                                        </p:tgtEl>
                                        <p:attrNameLst>
                                          <p:attrName>style.visibility</p:attrName>
                                        </p:attrNameLst>
                                      </p:cBhvr>
                                      <p:to>
                                        <p:strVal val="visible"/>
                                      </p:to>
                                    </p:set>
                                    <p:anim calcmode="lin" valueType="num">
                                      <p:cBhvr>
                                        <p:cTn id="21" dur="1000" fill="hold"/>
                                        <p:tgtEl>
                                          <p:spTgt spid="65543"/>
                                        </p:tgtEl>
                                        <p:attrNameLst>
                                          <p:attrName>ppt_w</p:attrName>
                                        </p:attrNameLst>
                                      </p:cBhvr>
                                      <p:tavLst>
                                        <p:tav tm="0">
                                          <p:val>
                                            <p:strVal val="#ppt_w*0.70"/>
                                          </p:val>
                                        </p:tav>
                                        <p:tav tm="100000">
                                          <p:val>
                                            <p:strVal val="#ppt_w"/>
                                          </p:val>
                                        </p:tav>
                                      </p:tavLst>
                                    </p:anim>
                                    <p:anim calcmode="lin" valueType="num">
                                      <p:cBhvr>
                                        <p:cTn id="22" dur="1000" fill="hold"/>
                                        <p:tgtEl>
                                          <p:spTgt spid="65543"/>
                                        </p:tgtEl>
                                        <p:attrNameLst>
                                          <p:attrName>ppt_h</p:attrName>
                                        </p:attrNameLst>
                                      </p:cBhvr>
                                      <p:tavLst>
                                        <p:tav tm="0">
                                          <p:val>
                                            <p:strVal val="#ppt_h"/>
                                          </p:val>
                                        </p:tav>
                                        <p:tav tm="100000">
                                          <p:val>
                                            <p:strVal val="#ppt_h"/>
                                          </p:val>
                                        </p:tav>
                                      </p:tavLst>
                                    </p:anim>
                                    <p:animEffect transition="in" filter="fade">
                                      <p:cBhvr>
                                        <p:cTn id="23" dur="1000"/>
                                        <p:tgtEl>
                                          <p:spTgt spid="65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p:bldP spid="65542" grpId="0"/>
      <p:bldP spid="655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548680"/>
            <a:ext cx="8208912" cy="646331"/>
          </a:xfrm>
          <a:prstGeom prst="rect">
            <a:avLst/>
          </a:prstGeom>
          <a:noFill/>
        </p:spPr>
        <p:txBody>
          <a:bodyPr wrap="square" rtlCol="0">
            <a:spAutoFit/>
          </a:bodyPr>
          <a:lstStyle/>
          <a:p>
            <a:r>
              <a:rPr lang="en-US" sz="3600" b="1" dirty="0" err="1" smtClean="0">
                <a:effectLst>
                  <a:outerShdw blurRad="38100" dist="38100" dir="2700000" algn="tl">
                    <a:srgbClr val="000000">
                      <a:alpha val="43137"/>
                    </a:srgbClr>
                  </a:outerShdw>
                </a:effectLst>
              </a:rPr>
              <a:t>Reflexionemos</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sobre</a:t>
            </a:r>
            <a:r>
              <a:rPr lang="en-US" sz="3600" b="1" dirty="0" smtClean="0">
                <a:effectLst>
                  <a:outerShdw blurRad="38100" dist="38100" dir="2700000" algn="tl">
                    <a:srgbClr val="000000">
                      <a:alpha val="43137"/>
                    </a:srgbClr>
                  </a:outerShdw>
                </a:effectLst>
              </a:rPr>
              <a:t> lo </a:t>
            </a:r>
            <a:r>
              <a:rPr lang="en-US" sz="3600" b="1" dirty="0" err="1" smtClean="0">
                <a:effectLst>
                  <a:outerShdw blurRad="38100" dist="38100" dir="2700000" algn="tl">
                    <a:srgbClr val="000000">
                      <a:alpha val="43137"/>
                    </a:srgbClr>
                  </a:outerShdw>
                </a:effectLst>
              </a:rPr>
              <a:t>siguiente</a:t>
            </a:r>
            <a:r>
              <a:rPr lang="en-US" sz="3600" b="1" dirty="0" smtClean="0">
                <a:effectLst>
                  <a:outerShdw blurRad="38100" dist="38100" dir="2700000" algn="tl">
                    <a:srgbClr val="000000">
                      <a:alpha val="43137"/>
                    </a:srgbClr>
                  </a:outerShdw>
                </a:effectLst>
              </a:rPr>
              <a:t>…</a:t>
            </a:r>
            <a:endParaRPr lang="es-PR" sz="3600" b="1" dirty="0">
              <a:effectLst>
                <a:outerShdw blurRad="38100" dist="38100" dir="2700000" algn="tl">
                  <a:srgbClr val="000000">
                    <a:alpha val="43137"/>
                  </a:srgbClr>
                </a:outerShdw>
              </a:effectLst>
            </a:endParaRPr>
          </a:p>
        </p:txBody>
      </p:sp>
      <p:sp>
        <p:nvSpPr>
          <p:cNvPr id="4" name="TextBox 3"/>
          <p:cNvSpPr txBox="1"/>
          <p:nvPr/>
        </p:nvSpPr>
        <p:spPr>
          <a:xfrm>
            <a:off x="35496" y="1700808"/>
            <a:ext cx="9185528" cy="3785652"/>
          </a:xfrm>
          <a:prstGeom prst="rect">
            <a:avLst/>
          </a:prstGeom>
          <a:noFill/>
        </p:spPr>
        <p:txBody>
          <a:bodyPr wrap="none" rtlCol="0">
            <a:spAutoFit/>
          </a:bodyPr>
          <a:lstStyle/>
          <a:p>
            <a:r>
              <a:rPr lang="en-US" sz="2000" b="1" dirty="0" err="1" smtClean="0"/>
              <a:t>María</a:t>
            </a:r>
            <a:r>
              <a:rPr lang="en-US" sz="2000" b="1" dirty="0" smtClean="0"/>
              <a:t> </a:t>
            </a:r>
            <a:r>
              <a:rPr lang="en-US" sz="2000" b="1" dirty="0" err="1" smtClean="0"/>
              <a:t>acaba</a:t>
            </a:r>
            <a:r>
              <a:rPr lang="en-US" sz="2000" b="1" dirty="0" smtClean="0"/>
              <a:t> de </a:t>
            </a:r>
            <a:r>
              <a:rPr lang="en-US" sz="2000" b="1" dirty="0" err="1" smtClean="0"/>
              <a:t>descubrir</a:t>
            </a:r>
            <a:r>
              <a:rPr lang="en-US" sz="2000" b="1" dirty="0" smtClean="0"/>
              <a:t> un </a:t>
            </a:r>
            <a:r>
              <a:rPr lang="en-US" sz="2000" b="1" dirty="0" err="1" smtClean="0"/>
              <a:t>nuevo</a:t>
            </a:r>
            <a:r>
              <a:rPr lang="en-US" sz="2000" b="1" dirty="0" smtClean="0"/>
              <a:t> </a:t>
            </a:r>
            <a:r>
              <a:rPr lang="en-US" sz="2000" b="1" dirty="0" err="1" smtClean="0"/>
              <a:t>agente</a:t>
            </a:r>
            <a:r>
              <a:rPr lang="en-US" sz="2000" b="1" dirty="0" smtClean="0"/>
              <a:t> </a:t>
            </a:r>
            <a:r>
              <a:rPr lang="en-US" sz="2000" b="1" dirty="0" err="1" smtClean="0"/>
              <a:t>bioactivo</a:t>
            </a:r>
            <a:r>
              <a:rPr lang="en-US" sz="2000" b="1" dirty="0" smtClean="0"/>
              <a:t> de </a:t>
            </a:r>
            <a:r>
              <a:rPr lang="en-US" sz="2000" b="1" dirty="0" err="1" smtClean="0"/>
              <a:t>una</a:t>
            </a:r>
            <a:r>
              <a:rPr lang="en-US" sz="2000" b="1" dirty="0" smtClean="0"/>
              <a:t> </a:t>
            </a:r>
            <a:r>
              <a:rPr lang="en-US" sz="2000" b="1" dirty="0" err="1" smtClean="0"/>
              <a:t>planta</a:t>
            </a:r>
            <a:r>
              <a:rPr lang="en-US" sz="2000" b="1" dirty="0" smtClean="0"/>
              <a:t> en </a:t>
            </a:r>
          </a:p>
          <a:p>
            <a:r>
              <a:rPr lang="en-US" sz="2000" b="1" dirty="0"/>
              <a:t>u</a:t>
            </a:r>
            <a:r>
              <a:rPr lang="en-US" sz="2000" b="1" dirty="0" smtClean="0"/>
              <a:t>n </a:t>
            </a:r>
            <a:r>
              <a:rPr lang="en-US" sz="2000" b="1" dirty="0" err="1" smtClean="0"/>
              <a:t>bosque</a:t>
            </a:r>
            <a:r>
              <a:rPr lang="en-US" sz="2000" b="1" dirty="0" smtClean="0"/>
              <a:t> en Sur </a:t>
            </a:r>
            <a:r>
              <a:rPr lang="en-US" sz="2000" b="1" dirty="0" err="1" smtClean="0"/>
              <a:t>América</a:t>
            </a:r>
            <a:r>
              <a:rPr lang="en-US" sz="2000" b="1" dirty="0" smtClean="0"/>
              <a:t> </a:t>
            </a:r>
            <a:r>
              <a:rPr lang="en-US" sz="2000" b="1" dirty="0" err="1" smtClean="0"/>
              <a:t>que</a:t>
            </a:r>
            <a:r>
              <a:rPr lang="en-US" sz="2000" b="1" dirty="0" smtClean="0"/>
              <a:t> </a:t>
            </a:r>
            <a:r>
              <a:rPr lang="en-US" sz="2000" b="1" dirty="0" err="1" smtClean="0"/>
              <a:t>es</a:t>
            </a:r>
            <a:r>
              <a:rPr lang="en-US" sz="2000" b="1" dirty="0" smtClean="0"/>
              <a:t> </a:t>
            </a:r>
            <a:r>
              <a:rPr lang="en-US" sz="2000" b="1" dirty="0" err="1" smtClean="0"/>
              <a:t>capaz</a:t>
            </a:r>
            <a:r>
              <a:rPr lang="en-US" sz="2000" b="1" dirty="0" smtClean="0"/>
              <a:t> de </a:t>
            </a:r>
            <a:r>
              <a:rPr lang="en-US" sz="2000" b="1" dirty="0" err="1" smtClean="0"/>
              <a:t>eliminar</a:t>
            </a:r>
            <a:r>
              <a:rPr lang="en-US" sz="2000" b="1" dirty="0" smtClean="0"/>
              <a:t> la </a:t>
            </a:r>
            <a:r>
              <a:rPr lang="en-US" sz="2000" b="1" dirty="0" err="1" smtClean="0"/>
              <a:t>dependencia</a:t>
            </a:r>
            <a:endParaRPr lang="en-US" sz="2000" b="1" dirty="0" smtClean="0"/>
          </a:p>
          <a:p>
            <a:r>
              <a:rPr lang="en-US" sz="2000" b="1" dirty="0"/>
              <a:t>a</a:t>
            </a:r>
            <a:r>
              <a:rPr lang="en-US" sz="2000" b="1" dirty="0" smtClean="0"/>
              <a:t>l </a:t>
            </a:r>
            <a:r>
              <a:rPr lang="en-US" sz="2000" b="1" dirty="0" err="1" smtClean="0"/>
              <a:t>cigarrillo</a:t>
            </a:r>
            <a:r>
              <a:rPr lang="en-US" sz="2000" b="1" dirty="0" smtClean="0"/>
              <a:t>.  </a:t>
            </a:r>
            <a:r>
              <a:rPr lang="en-US" sz="2000" b="1" dirty="0" err="1" smtClean="0"/>
              <a:t>Cuando</a:t>
            </a:r>
            <a:r>
              <a:rPr lang="en-US" sz="2000" b="1" dirty="0" smtClean="0"/>
              <a:t> </a:t>
            </a:r>
            <a:r>
              <a:rPr lang="en-US" sz="2000" b="1" dirty="0" err="1" smtClean="0"/>
              <a:t>está</a:t>
            </a:r>
            <a:r>
              <a:rPr lang="en-US" sz="2000" b="1" dirty="0" smtClean="0"/>
              <a:t> </a:t>
            </a:r>
            <a:r>
              <a:rPr lang="en-US" sz="2000" b="1" dirty="0" err="1" smtClean="0"/>
              <a:t>presta</a:t>
            </a:r>
            <a:r>
              <a:rPr lang="en-US" sz="2000" b="1" dirty="0" smtClean="0"/>
              <a:t> a </a:t>
            </a:r>
            <a:r>
              <a:rPr lang="en-US" sz="2000" b="1" dirty="0" err="1" smtClean="0"/>
              <a:t>publicar</a:t>
            </a:r>
            <a:r>
              <a:rPr lang="en-US" sz="2000" b="1" dirty="0" smtClean="0"/>
              <a:t> </a:t>
            </a:r>
            <a:r>
              <a:rPr lang="en-US" sz="2000" b="1" dirty="0" err="1" smtClean="0"/>
              <a:t>sus</a:t>
            </a:r>
            <a:r>
              <a:rPr lang="en-US" sz="2000" b="1" dirty="0" smtClean="0"/>
              <a:t> </a:t>
            </a:r>
            <a:r>
              <a:rPr lang="en-US" sz="2000" b="1" dirty="0" err="1" smtClean="0"/>
              <a:t>resultados</a:t>
            </a:r>
            <a:r>
              <a:rPr lang="en-US" sz="2000" b="1" dirty="0" smtClean="0"/>
              <a:t>, la </a:t>
            </a:r>
            <a:r>
              <a:rPr lang="en-US" sz="2000" b="1" dirty="0" err="1" smtClean="0"/>
              <a:t>industria</a:t>
            </a:r>
            <a:endParaRPr lang="en-US" sz="2000" b="1" dirty="0" smtClean="0"/>
          </a:p>
          <a:p>
            <a:r>
              <a:rPr lang="en-US" sz="2000" b="1" dirty="0" smtClean="0"/>
              <a:t>FUMAMAS le ha </a:t>
            </a:r>
            <a:r>
              <a:rPr lang="en-US" sz="2000" b="1" dirty="0" err="1" smtClean="0"/>
              <a:t>ofrecido</a:t>
            </a:r>
            <a:r>
              <a:rPr lang="en-US" sz="2000" b="1" dirty="0" smtClean="0"/>
              <a:t> dos </a:t>
            </a:r>
            <a:r>
              <a:rPr lang="en-US" sz="2000" b="1" dirty="0" err="1" smtClean="0"/>
              <a:t>millones</a:t>
            </a:r>
            <a:r>
              <a:rPr lang="en-US" sz="2000" b="1" dirty="0" smtClean="0"/>
              <a:t> de </a:t>
            </a:r>
            <a:r>
              <a:rPr lang="en-US" sz="2000" b="1" dirty="0" err="1" smtClean="0"/>
              <a:t>dólares</a:t>
            </a:r>
            <a:r>
              <a:rPr lang="en-US" sz="2000" b="1" dirty="0" smtClean="0"/>
              <a:t> y </a:t>
            </a:r>
            <a:r>
              <a:rPr lang="en-US" sz="2000" b="1" dirty="0" err="1" smtClean="0"/>
              <a:t>financiar</a:t>
            </a:r>
            <a:r>
              <a:rPr lang="en-US" sz="2000" b="1" dirty="0" smtClean="0"/>
              <a:t> </a:t>
            </a:r>
            <a:r>
              <a:rPr lang="en-US" sz="2000" b="1" dirty="0" err="1" smtClean="0"/>
              <a:t>su</a:t>
            </a:r>
            <a:r>
              <a:rPr lang="en-US" sz="2000" b="1" dirty="0" smtClean="0"/>
              <a:t> </a:t>
            </a:r>
            <a:r>
              <a:rPr lang="en-US" sz="2000" b="1" dirty="0" err="1" smtClean="0"/>
              <a:t>proyecto</a:t>
            </a:r>
            <a:endParaRPr lang="en-US" sz="2000" b="1" dirty="0" smtClean="0"/>
          </a:p>
          <a:p>
            <a:r>
              <a:rPr lang="en-US" sz="2000" b="1" dirty="0" smtClean="0"/>
              <a:t>en </a:t>
            </a:r>
            <a:r>
              <a:rPr lang="en-US" sz="2000" b="1" dirty="0" err="1" smtClean="0"/>
              <a:t>fuentes</a:t>
            </a:r>
            <a:r>
              <a:rPr lang="en-US" sz="2000" b="1" dirty="0" smtClean="0"/>
              <a:t> </a:t>
            </a:r>
            <a:r>
              <a:rPr lang="en-US" sz="2000" b="1" dirty="0" err="1" smtClean="0"/>
              <a:t>alternas</a:t>
            </a:r>
            <a:r>
              <a:rPr lang="en-US" sz="2000" b="1" dirty="0" smtClean="0"/>
              <a:t> de </a:t>
            </a:r>
            <a:r>
              <a:rPr lang="en-US" sz="2000" b="1" dirty="0" err="1" smtClean="0"/>
              <a:t>nicotina</a:t>
            </a:r>
            <a:r>
              <a:rPr lang="en-US" sz="2000" b="1" dirty="0" smtClean="0"/>
              <a:t> </a:t>
            </a:r>
            <a:r>
              <a:rPr lang="en-US" sz="2000" b="1" dirty="0" err="1" smtClean="0"/>
              <a:t>si</a:t>
            </a:r>
            <a:r>
              <a:rPr lang="en-US" sz="2000" b="1" dirty="0" smtClean="0"/>
              <a:t> no </a:t>
            </a:r>
            <a:r>
              <a:rPr lang="en-US" sz="2000" b="1" dirty="0" err="1" smtClean="0"/>
              <a:t>hace</a:t>
            </a:r>
            <a:r>
              <a:rPr lang="en-US" sz="2000" b="1" dirty="0" smtClean="0"/>
              <a:t> </a:t>
            </a:r>
            <a:r>
              <a:rPr lang="en-US" sz="2000" b="1" dirty="0" err="1" smtClean="0"/>
              <a:t>sus</a:t>
            </a:r>
            <a:r>
              <a:rPr lang="en-US" sz="2000" b="1" dirty="0" smtClean="0"/>
              <a:t> </a:t>
            </a:r>
            <a:r>
              <a:rPr lang="en-US" sz="2000" b="1" dirty="0" err="1" smtClean="0"/>
              <a:t>resultados</a:t>
            </a:r>
            <a:r>
              <a:rPr lang="en-US" sz="2000" b="1" dirty="0" smtClean="0"/>
              <a:t> </a:t>
            </a:r>
            <a:r>
              <a:rPr lang="en-US" sz="2000" b="1" dirty="0" err="1" smtClean="0"/>
              <a:t>públicos</a:t>
            </a:r>
            <a:r>
              <a:rPr lang="en-US" sz="2000" b="1" dirty="0" smtClean="0"/>
              <a:t>.</a:t>
            </a:r>
          </a:p>
          <a:p>
            <a:endParaRPr lang="en-US" sz="2000" b="1" dirty="0" smtClean="0"/>
          </a:p>
          <a:p>
            <a:r>
              <a:rPr lang="en-US" sz="2000" b="1" dirty="0" smtClean="0"/>
              <a:t>Si </a:t>
            </a:r>
            <a:r>
              <a:rPr lang="en-US" sz="2000" b="1" dirty="0" err="1" smtClean="0"/>
              <a:t>fueras</a:t>
            </a:r>
            <a:r>
              <a:rPr lang="en-US" sz="2000" b="1" dirty="0" smtClean="0"/>
              <a:t> </a:t>
            </a:r>
            <a:r>
              <a:rPr lang="en-US" sz="2000" b="1" dirty="0" err="1" smtClean="0"/>
              <a:t>María</a:t>
            </a:r>
            <a:r>
              <a:rPr lang="en-US" sz="2000" b="1" dirty="0" smtClean="0"/>
              <a:t>:</a:t>
            </a:r>
          </a:p>
          <a:p>
            <a:endParaRPr lang="en-US" sz="2000" b="1" dirty="0"/>
          </a:p>
          <a:p>
            <a:r>
              <a:rPr lang="en-US" sz="2000" b="1" dirty="0" smtClean="0"/>
              <a:t>	a. </a:t>
            </a:r>
            <a:r>
              <a:rPr lang="en-US" sz="2000" b="1" dirty="0" err="1" smtClean="0"/>
              <a:t>aceptarías</a:t>
            </a:r>
            <a:r>
              <a:rPr lang="en-US" sz="2000" b="1" dirty="0" smtClean="0"/>
              <a:t> la </a:t>
            </a:r>
            <a:r>
              <a:rPr lang="en-US" sz="2000" b="1" dirty="0" err="1" smtClean="0"/>
              <a:t>oferta</a:t>
            </a:r>
            <a:endParaRPr lang="en-US" sz="2000" b="1" dirty="0" smtClean="0"/>
          </a:p>
          <a:p>
            <a:r>
              <a:rPr lang="en-US" sz="2000" b="1" dirty="0"/>
              <a:t>	</a:t>
            </a:r>
            <a:r>
              <a:rPr lang="en-US" sz="2000" b="1" dirty="0" smtClean="0"/>
              <a:t>b. </a:t>
            </a:r>
            <a:r>
              <a:rPr lang="en-US" sz="2000" b="1" dirty="0" err="1" smtClean="0"/>
              <a:t>rechazarías</a:t>
            </a:r>
            <a:r>
              <a:rPr lang="en-US" sz="2000" b="1" dirty="0" smtClean="0"/>
              <a:t> la </a:t>
            </a:r>
            <a:r>
              <a:rPr lang="en-US" sz="2000" b="1" dirty="0" err="1" smtClean="0"/>
              <a:t>oferta</a:t>
            </a:r>
            <a:endParaRPr lang="en-US" sz="2000" b="1" dirty="0" smtClean="0"/>
          </a:p>
          <a:p>
            <a:r>
              <a:rPr lang="en-US" sz="2000" b="1" dirty="0" smtClean="0"/>
              <a:t>	c. </a:t>
            </a:r>
            <a:r>
              <a:rPr lang="en-US" sz="2000" b="1" dirty="0" err="1" smtClean="0"/>
              <a:t>condicionarías</a:t>
            </a:r>
            <a:r>
              <a:rPr lang="en-US" sz="2000" b="1" dirty="0" smtClean="0"/>
              <a:t> la </a:t>
            </a:r>
            <a:r>
              <a:rPr lang="en-US" sz="2000" b="1" dirty="0" err="1" smtClean="0"/>
              <a:t>oferta</a:t>
            </a:r>
            <a:r>
              <a:rPr lang="en-US" sz="2000" b="1" dirty="0" smtClean="0"/>
              <a:t> a ______________</a:t>
            </a:r>
          </a:p>
          <a:p>
            <a:r>
              <a:rPr lang="en-US" sz="2000" b="1" dirty="0"/>
              <a:t>	</a:t>
            </a:r>
            <a:r>
              <a:rPr lang="en-US" sz="2000" b="1" dirty="0" smtClean="0"/>
              <a:t>d. </a:t>
            </a:r>
            <a:r>
              <a:rPr lang="en-US" sz="2000" b="1" dirty="0" err="1" smtClean="0"/>
              <a:t>pedirías</a:t>
            </a:r>
            <a:r>
              <a:rPr lang="en-US" sz="2000" b="1" dirty="0" smtClean="0"/>
              <a:t> </a:t>
            </a:r>
            <a:r>
              <a:rPr lang="en-US" sz="2000" b="1" dirty="0" err="1" smtClean="0"/>
              <a:t>tiempo</a:t>
            </a:r>
            <a:r>
              <a:rPr lang="en-US" sz="2000" b="1" dirty="0" smtClean="0"/>
              <a:t> </a:t>
            </a:r>
            <a:r>
              <a:rPr lang="en-US" sz="2000" b="1" dirty="0" err="1" smtClean="0"/>
              <a:t>para</a:t>
            </a:r>
            <a:r>
              <a:rPr lang="en-US" sz="2000" b="1" dirty="0" smtClean="0"/>
              <a:t> </a:t>
            </a:r>
            <a:r>
              <a:rPr lang="en-US" sz="2000" b="1" dirty="0" err="1" smtClean="0"/>
              <a:t>pensarlo</a:t>
            </a:r>
            <a:endParaRPr lang="es-PR" sz="2000" b="1" dirty="0"/>
          </a:p>
        </p:txBody>
      </p:sp>
    </p:spTree>
    <p:extLst>
      <p:ext uri="{BB962C8B-B14F-4D97-AF65-F5344CB8AC3E}">
        <p14:creationId xmlns:p14="http://schemas.microsoft.com/office/powerpoint/2010/main" xmlns="" val="38167000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Effect transition="in" filter="fade">
                                      <p:cBhvr>
                                        <p:cTn id="7" dur="500"/>
                                        <p:tgtEl>
                                          <p:spTgt spid="4">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8" end="8"/>
                                            </p:txEl>
                                          </p:spTgt>
                                        </p:tgtEl>
                                        <p:attrNameLst>
                                          <p:attrName>style.visibility</p:attrName>
                                        </p:attrNameLst>
                                      </p:cBhvr>
                                      <p:to>
                                        <p:strVal val="visible"/>
                                      </p:to>
                                    </p:set>
                                    <p:animEffect transition="in" filter="fade">
                                      <p:cBhvr>
                                        <p:cTn id="10" dur="500"/>
                                        <p:tgtEl>
                                          <p:spTgt spid="4">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animEffect transition="in" filter="fade">
                                      <p:cBhvr>
                                        <p:cTn id="13" dur="500"/>
                                        <p:tgtEl>
                                          <p:spTgt spid="4">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0" end="10"/>
                                            </p:txEl>
                                          </p:spTgt>
                                        </p:tgtEl>
                                        <p:attrNameLst>
                                          <p:attrName>style.visibility</p:attrName>
                                        </p:attrNameLst>
                                      </p:cBhvr>
                                      <p:to>
                                        <p:strVal val="visible"/>
                                      </p:to>
                                    </p:set>
                                    <p:animEffect transition="in" filter="fade">
                                      <p:cBhvr>
                                        <p:cTn id="16" dur="500"/>
                                        <p:tgtEl>
                                          <p:spTgt spid="4">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animEffect transition="in" filter="fade">
                                      <p:cBhvr>
                                        <p:cTn id="19"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2125049" y="1752600"/>
            <a:ext cx="273183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latin typeface="Tahoma" pitchFamily="34" charset="0"/>
                <a:ea typeface="Tahoma" pitchFamily="34" charset="0"/>
                <a:cs typeface="Tahoma" pitchFamily="34" charset="0"/>
              </a:rPr>
              <a:t>El mentor debe:</a:t>
            </a:r>
          </a:p>
        </p:txBody>
      </p:sp>
      <p:sp>
        <p:nvSpPr>
          <p:cNvPr id="66563" name="Text Box 3"/>
          <p:cNvSpPr txBox="1">
            <a:spLocks noChangeArrowheads="1"/>
          </p:cNvSpPr>
          <p:nvPr/>
        </p:nvSpPr>
        <p:spPr bwMode="auto">
          <a:xfrm>
            <a:off x="1820249" y="4114800"/>
            <a:ext cx="4153701"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b="1">
                <a:latin typeface="Tahoma" pitchFamily="34" charset="0"/>
                <a:ea typeface="Tahoma" pitchFamily="34" charset="0"/>
                <a:cs typeface="Tahoma" pitchFamily="34" charset="0"/>
              </a:rPr>
              <a:t>accesible  </a:t>
            </a:r>
            <a:r>
              <a:rPr lang="en-US" sz="2800" b="1">
                <a:latin typeface="Tahoma" pitchFamily="34" charset="0"/>
                <a:ea typeface="Tahoma" pitchFamily="34" charset="0"/>
                <a:cs typeface="Tahoma" pitchFamily="34" charset="0"/>
                <a:sym typeface="Wingdings" pitchFamily="2" charset="2"/>
              </a:rPr>
              <a:t>  paciente</a:t>
            </a:r>
            <a:endParaRPr lang="en-US" sz="2800" b="1">
              <a:latin typeface="Tahoma" pitchFamily="34" charset="0"/>
              <a:ea typeface="Tahoma" pitchFamily="34" charset="0"/>
              <a:cs typeface="Tahoma" pitchFamily="34" charset="0"/>
            </a:endParaRPr>
          </a:p>
        </p:txBody>
      </p:sp>
      <p:sp>
        <p:nvSpPr>
          <p:cNvPr id="66566" name="Text Box 6"/>
          <p:cNvSpPr txBox="1">
            <a:spLocks noChangeArrowheads="1"/>
          </p:cNvSpPr>
          <p:nvPr/>
        </p:nvSpPr>
        <p:spPr bwMode="auto">
          <a:xfrm>
            <a:off x="1363049" y="3048000"/>
            <a:ext cx="455150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latin typeface="Tahoma" pitchFamily="34" charset="0"/>
                <a:ea typeface="Tahoma" pitchFamily="34" charset="0"/>
                <a:cs typeface="Tahoma" pitchFamily="34" charset="0"/>
              </a:rPr>
              <a:t>C. En el aspecto laboratorio</a:t>
            </a:r>
          </a:p>
        </p:txBody>
      </p:sp>
      <p:sp>
        <p:nvSpPr>
          <p:cNvPr id="66567" name="Rectangle 7"/>
          <p:cNvSpPr>
            <a:spLocks noChangeArrowheads="1"/>
          </p:cNvSpPr>
          <p:nvPr/>
        </p:nvSpPr>
        <p:spPr bwMode="auto">
          <a:xfrm>
            <a:off x="385149" y="5029200"/>
            <a:ext cx="8435323"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b="1" u="sng">
                <a:latin typeface="Tahoma" pitchFamily="34" charset="0"/>
                <a:ea typeface="Tahoma" pitchFamily="34" charset="0"/>
                <a:cs typeface="Tahoma" pitchFamily="34" charset="0"/>
              </a:rPr>
              <a:t>Dice el mentoreado</a:t>
            </a:r>
            <a:r>
              <a:rPr lang="en-US" sz="2800" b="1">
                <a:latin typeface="Tahoma" pitchFamily="34" charset="0"/>
                <a:ea typeface="Tahoma" pitchFamily="34" charset="0"/>
                <a:cs typeface="Tahoma" pitchFamily="34" charset="0"/>
              </a:rPr>
              <a:t>:</a:t>
            </a:r>
          </a:p>
          <a:p>
            <a:r>
              <a:rPr lang="en-US" sz="2800" b="1">
                <a:latin typeface="Tahoma" pitchFamily="34" charset="0"/>
                <a:ea typeface="Tahoma" pitchFamily="34" charset="0"/>
                <a:cs typeface="Tahoma" pitchFamily="34" charset="0"/>
              </a:rPr>
              <a:t>      Que me de libertad para trabajar, pero no </a:t>
            </a:r>
          </a:p>
          <a:p>
            <a:r>
              <a:rPr lang="en-US" sz="2800" b="1">
                <a:latin typeface="Tahoma" pitchFamily="34" charset="0"/>
                <a:ea typeface="Tahoma" pitchFamily="34" charset="0"/>
                <a:cs typeface="Tahoma" pitchFamily="34" charset="0"/>
              </a:rPr>
              <a:t>te deje solo, que se preocupe por el proyecto.</a:t>
            </a:r>
          </a:p>
        </p:txBody>
      </p:sp>
      <p:sp>
        <p:nvSpPr>
          <p:cNvPr id="8" name="Text Box 2"/>
          <p:cNvSpPr txBox="1">
            <a:spLocks noChangeArrowheads="1"/>
          </p:cNvSpPr>
          <p:nvPr/>
        </p:nvSpPr>
        <p:spPr bwMode="auto">
          <a:xfrm>
            <a:off x="1388807" y="622429"/>
            <a:ext cx="642355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err="1" smtClean="0">
                <a:effectLst>
                  <a:outerShdw blurRad="38100" dist="38100" dir="2700000" algn="tl">
                    <a:srgbClr val="FFFFFF"/>
                  </a:outerShdw>
                </a:effectLst>
              </a:rPr>
              <a:t>Ser</a:t>
            </a:r>
            <a:r>
              <a:rPr lang="en-US" sz="3600" b="1" dirty="0" smtClean="0">
                <a:effectLst>
                  <a:outerShdw blurRad="38100" dist="38100" dir="2700000" algn="tl">
                    <a:srgbClr val="FFFFFF"/>
                  </a:outerShdw>
                </a:effectLst>
              </a:rPr>
              <a:t> mentor de </a:t>
            </a:r>
            <a:r>
              <a:rPr lang="en-US" sz="3600" b="1" dirty="0" err="1" smtClean="0">
                <a:effectLst>
                  <a:outerShdw blurRad="38100" dist="38100" dir="2700000" algn="tl">
                    <a:srgbClr val="FFFFFF"/>
                  </a:outerShdw>
                </a:effectLst>
              </a:rPr>
              <a:t>investigación</a:t>
            </a:r>
            <a:endParaRPr lang="en-US" sz="3600" b="1" dirty="0">
              <a:effectLst>
                <a:outerShdw blurRad="38100" dist="38100" dir="2700000" algn="tl">
                  <a:srgbClr val="FFFFFF"/>
                </a:outerShdw>
              </a:effectLst>
            </a:endParaRPr>
          </a:p>
        </p:txBody>
      </p:sp>
    </p:spTree>
    <p:extLst>
      <p:ext uri="{BB962C8B-B14F-4D97-AF65-F5344CB8AC3E}">
        <p14:creationId xmlns:p14="http://schemas.microsoft.com/office/powerpoint/2010/main" xmlns="" val="1078854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6566"/>
                                        </p:tgtEl>
                                        <p:attrNameLst>
                                          <p:attrName>style.visibility</p:attrName>
                                        </p:attrNameLst>
                                      </p:cBhvr>
                                      <p:to>
                                        <p:strVal val="visible"/>
                                      </p:to>
                                    </p:set>
                                    <p:anim calcmode="lin" valueType="num">
                                      <p:cBhvr>
                                        <p:cTn id="7" dur="1000" fill="hold"/>
                                        <p:tgtEl>
                                          <p:spTgt spid="66566"/>
                                        </p:tgtEl>
                                        <p:attrNameLst>
                                          <p:attrName>ppt_w</p:attrName>
                                        </p:attrNameLst>
                                      </p:cBhvr>
                                      <p:tavLst>
                                        <p:tav tm="0">
                                          <p:val>
                                            <p:strVal val="#ppt_w*0.70"/>
                                          </p:val>
                                        </p:tav>
                                        <p:tav tm="100000">
                                          <p:val>
                                            <p:strVal val="#ppt_w"/>
                                          </p:val>
                                        </p:tav>
                                      </p:tavLst>
                                    </p:anim>
                                    <p:anim calcmode="lin" valueType="num">
                                      <p:cBhvr>
                                        <p:cTn id="8" dur="1000" fill="hold"/>
                                        <p:tgtEl>
                                          <p:spTgt spid="66566"/>
                                        </p:tgtEl>
                                        <p:attrNameLst>
                                          <p:attrName>ppt_h</p:attrName>
                                        </p:attrNameLst>
                                      </p:cBhvr>
                                      <p:tavLst>
                                        <p:tav tm="0">
                                          <p:val>
                                            <p:strVal val="#ppt_h"/>
                                          </p:val>
                                        </p:tav>
                                        <p:tav tm="100000">
                                          <p:val>
                                            <p:strVal val="#ppt_h"/>
                                          </p:val>
                                        </p:tav>
                                      </p:tavLst>
                                    </p:anim>
                                    <p:animEffect transition="in" filter="fade">
                                      <p:cBhvr>
                                        <p:cTn id="9" dur="1000"/>
                                        <p:tgtEl>
                                          <p:spTgt spid="6656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6563"/>
                                        </p:tgtEl>
                                        <p:attrNameLst>
                                          <p:attrName>style.visibility</p:attrName>
                                        </p:attrNameLst>
                                      </p:cBhvr>
                                      <p:to>
                                        <p:strVal val="visible"/>
                                      </p:to>
                                    </p:set>
                                    <p:anim calcmode="lin" valueType="num">
                                      <p:cBhvr>
                                        <p:cTn id="14" dur="1000" fill="hold"/>
                                        <p:tgtEl>
                                          <p:spTgt spid="66563"/>
                                        </p:tgtEl>
                                        <p:attrNameLst>
                                          <p:attrName>ppt_w</p:attrName>
                                        </p:attrNameLst>
                                      </p:cBhvr>
                                      <p:tavLst>
                                        <p:tav tm="0">
                                          <p:val>
                                            <p:strVal val="#ppt_w*0.70"/>
                                          </p:val>
                                        </p:tav>
                                        <p:tav tm="100000">
                                          <p:val>
                                            <p:strVal val="#ppt_w"/>
                                          </p:val>
                                        </p:tav>
                                      </p:tavLst>
                                    </p:anim>
                                    <p:anim calcmode="lin" valueType="num">
                                      <p:cBhvr>
                                        <p:cTn id="15" dur="1000" fill="hold"/>
                                        <p:tgtEl>
                                          <p:spTgt spid="66563"/>
                                        </p:tgtEl>
                                        <p:attrNameLst>
                                          <p:attrName>ppt_h</p:attrName>
                                        </p:attrNameLst>
                                      </p:cBhvr>
                                      <p:tavLst>
                                        <p:tav tm="0">
                                          <p:val>
                                            <p:strVal val="#ppt_h"/>
                                          </p:val>
                                        </p:tav>
                                        <p:tav tm="100000">
                                          <p:val>
                                            <p:strVal val="#ppt_h"/>
                                          </p:val>
                                        </p:tav>
                                      </p:tavLst>
                                    </p:anim>
                                    <p:animEffect transition="in" filter="fade">
                                      <p:cBhvr>
                                        <p:cTn id="16" dur="1000"/>
                                        <p:tgtEl>
                                          <p:spTgt spid="6656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66567"/>
                                        </p:tgtEl>
                                        <p:attrNameLst>
                                          <p:attrName>style.visibility</p:attrName>
                                        </p:attrNameLst>
                                      </p:cBhvr>
                                      <p:to>
                                        <p:strVal val="visible"/>
                                      </p:to>
                                    </p:set>
                                    <p:anim calcmode="lin" valueType="num">
                                      <p:cBhvr>
                                        <p:cTn id="21" dur="1000" fill="hold"/>
                                        <p:tgtEl>
                                          <p:spTgt spid="66567"/>
                                        </p:tgtEl>
                                        <p:attrNameLst>
                                          <p:attrName>ppt_w</p:attrName>
                                        </p:attrNameLst>
                                      </p:cBhvr>
                                      <p:tavLst>
                                        <p:tav tm="0">
                                          <p:val>
                                            <p:strVal val="#ppt_w*0.70"/>
                                          </p:val>
                                        </p:tav>
                                        <p:tav tm="100000">
                                          <p:val>
                                            <p:strVal val="#ppt_w"/>
                                          </p:val>
                                        </p:tav>
                                      </p:tavLst>
                                    </p:anim>
                                    <p:anim calcmode="lin" valueType="num">
                                      <p:cBhvr>
                                        <p:cTn id="22" dur="1000" fill="hold"/>
                                        <p:tgtEl>
                                          <p:spTgt spid="66567"/>
                                        </p:tgtEl>
                                        <p:attrNameLst>
                                          <p:attrName>ppt_h</p:attrName>
                                        </p:attrNameLst>
                                      </p:cBhvr>
                                      <p:tavLst>
                                        <p:tav tm="0">
                                          <p:val>
                                            <p:strVal val="#ppt_h"/>
                                          </p:val>
                                        </p:tav>
                                        <p:tav tm="100000">
                                          <p:val>
                                            <p:strVal val="#ppt_h"/>
                                          </p:val>
                                        </p:tav>
                                      </p:tavLst>
                                    </p:anim>
                                    <p:animEffect transition="in" filter="fade">
                                      <p:cBhvr>
                                        <p:cTn id="23" dur="1000"/>
                                        <p:tgtEl>
                                          <p:spTgt spid="66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p:bldP spid="66566" grpId="0"/>
      <p:bldP spid="6656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370436" y="1872133"/>
            <a:ext cx="296106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t>El mentor debe:</a:t>
            </a:r>
          </a:p>
        </p:txBody>
      </p:sp>
      <p:sp>
        <p:nvSpPr>
          <p:cNvPr id="67587" name="Text Box 3"/>
          <p:cNvSpPr txBox="1">
            <a:spLocks noChangeArrowheads="1"/>
          </p:cNvSpPr>
          <p:nvPr/>
        </p:nvSpPr>
        <p:spPr bwMode="auto">
          <a:xfrm>
            <a:off x="1684636" y="4081933"/>
            <a:ext cx="616867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b="1"/>
              <a:t>justo  </a:t>
            </a:r>
            <a:r>
              <a:rPr lang="en-US" sz="2800" b="1">
                <a:sym typeface="Wingdings" pitchFamily="2" charset="2"/>
              </a:rPr>
              <a:t>  amable   comunicativo</a:t>
            </a:r>
            <a:endParaRPr lang="en-US" sz="2800" b="1"/>
          </a:p>
        </p:txBody>
      </p:sp>
      <p:sp>
        <p:nvSpPr>
          <p:cNvPr id="67590" name="Text Box 6"/>
          <p:cNvSpPr txBox="1">
            <a:spLocks noChangeArrowheads="1"/>
          </p:cNvSpPr>
          <p:nvPr/>
        </p:nvSpPr>
        <p:spPr bwMode="auto">
          <a:xfrm>
            <a:off x="1608436" y="3167533"/>
            <a:ext cx="462017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t>D. En el aspecto personal</a:t>
            </a:r>
          </a:p>
        </p:txBody>
      </p:sp>
      <p:sp>
        <p:nvSpPr>
          <p:cNvPr id="67591" name="Rectangle 7"/>
          <p:cNvSpPr>
            <a:spLocks noChangeArrowheads="1"/>
          </p:cNvSpPr>
          <p:nvPr/>
        </p:nvSpPr>
        <p:spPr bwMode="auto">
          <a:xfrm>
            <a:off x="630536" y="4996333"/>
            <a:ext cx="8117928"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b="1" u="sng"/>
              <a:t>Dice el mentoreado</a:t>
            </a:r>
            <a:r>
              <a:rPr lang="en-US" sz="2800" b="1"/>
              <a:t>:</a:t>
            </a:r>
          </a:p>
          <a:p>
            <a:r>
              <a:rPr lang="en-US" sz="2800" b="1"/>
              <a:t>      Que no sea arrogante, que haya amistad </a:t>
            </a:r>
          </a:p>
          <a:p>
            <a:r>
              <a:rPr lang="en-US" sz="2800" b="1"/>
              <a:t>con respeto, que me de apoyo.</a:t>
            </a:r>
          </a:p>
        </p:txBody>
      </p:sp>
      <p:sp>
        <p:nvSpPr>
          <p:cNvPr id="8" name="Text Box 2"/>
          <p:cNvSpPr txBox="1">
            <a:spLocks noChangeArrowheads="1"/>
          </p:cNvSpPr>
          <p:nvPr/>
        </p:nvSpPr>
        <p:spPr bwMode="auto">
          <a:xfrm>
            <a:off x="1388807" y="622429"/>
            <a:ext cx="642355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err="1" smtClean="0">
                <a:effectLst>
                  <a:outerShdw blurRad="38100" dist="38100" dir="2700000" algn="tl">
                    <a:srgbClr val="FFFFFF"/>
                  </a:outerShdw>
                </a:effectLst>
              </a:rPr>
              <a:t>Ser</a:t>
            </a:r>
            <a:r>
              <a:rPr lang="en-US" sz="3600" b="1" dirty="0" smtClean="0">
                <a:effectLst>
                  <a:outerShdw blurRad="38100" dist="38100" dir="2700000" algn="tl">
                    <a:srgbClr val="FFFFFF"/>
                  </a:outerShdw>
                </a:effectLst>
              </a:rPr>
              <a:t> mentor de </a:t>
            </a:r>
            <a:r>
              <a:rPr lang="en-US" sz="3600" b="1" dirty="0" err="1" smtClean="0">
                <a:effectLst>
                  <a:outerShdw blurRad="38100" dist="38100" dir="2700000" algn="tl">
                    <a:srgbClr val="FFFFFF"/>
                  </a:outerShdw>
                </a:effectLst>
              </a:rPr>
              <a:t>investigación</a:t>
            </a:r>
            <a:endParaRPr lang="en-US" sz="3600" b="1" dirty="0">
              <a:effectLst>
                <a:outerShdw blurRad="38100" dist="38100" dir="2700000" algn="tl">
                  <a:srgbClr val="FFFFFF"/>
                </a:outerShdw>
              </a:effectLst>
            </a:endParaRPr>
          </a:p>
        </p:txBody>
      </p:sp>
    </p:spTree>
    <p:extLst>
      <p:ext uri="{BB962C8B-B14F-4D97-AF65-F5344CB8AC3E}">
        <p14:creationId xmlns:p14="http://schemas.microsoft.com/office/powerpoint/2010/main" xmlns="" val="23257989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590"/>
                                        </p:tgtEl>
                                        <p:attrNameLst>
                                          <p:attrName>style.visibility</p:attrName>
                                        </p:attrNameLst>
                                      </p:cBhvr>
                                      <p:to>
                                        <p:strVal val="visible"/>
                                      </p:to>
                                    </p:set>
                                    <p:animEffect transition="in" filter="dissolve">
                                      <p:cBhvr>
                                        <p:cTn id="7" dur="500"/>
                                        <p:tgtEl>
                                          <p:spTgt spid="675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67587"/>
                                        </p:tgtEl>
                                        <p:attrNameLst>
                                          <p:attrName>style.visibility</p:attrName>
                                        </p:attrNameLst>
                                      </p:cBhvr>
                                      <p:to>
                                        <p:strVal val="visible"/>
                                      </p:to>
                                    </p:set>
                                    <p:anim calcmode="lin" valueType="num">
                                      <p:cBhvr>
                                        <p:cTn id="12" dur="1000" fill="hold"/>
                                        <p:tgtEl>
                                          <p:spTgt spid="67587"/>
                                        </p:tgtEl>
                                        <p:attrNameLst>
                                          <p:attrName>ppt_w</p:attrName>
                                        </p:attrNameLst>
                                      </p:cBhvr>
                                      <p:tavLst>
                                        <p:tav tm="0">
                                          <p:val>
                                            <p:strVal val="#ppt_w*0.70"/>
                                          </p:val>
                                        </p:tav>
                                        <p:tav tm="100000">
                                          <p:val>
                                            <p:strVal val="#ppt_w"/>
                                          </p:val>
                                        </p:tav>
                                      </p:tavLst>
                                    </p:anim>
                                    <p:anim calcmode="lin" valueType="num">
                                      <p:cBhvr>
                                        <p:cTn id="13" dur="1000" fill="hold"/>
                                        <p:tgtEl>
                                          <p:spTgt spid="67587"/>
                                        </p:tgtEl>
                                        <p:attrNameLst>
                                          <p:attrName>ppt_h</p:attrName>
                                        </p:attrNameLst>
                                      </p:cBhvr>
                                      <p:tavLst>
                                        <p:tav tm="0">
                                          <p:val>
                                            <p:strVal val="#ppt_h"/>
                                          </p:val>
                                        </p:tav>
                                        <p:tav tm="100000">
                                          <p:val>
                                            <p:strVal val="#ppt_h"/>
                                          </p:val>
                                        </p:tav>
                                      </p:tavLst>
                                    </p:anim>
                                    <p:animEffect transition="in" filter="fade">
                                      <p:cBhvr>
                                        <p:cTn id="14" dur="1000"/>
                                        <p:tgtEl>
                                          <p:spTgt spid="6758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67591"/>
                                        </p:tgtEl>
                                        <p:attrNameLst>
                                          <p:attrName>style.visibility</p:attrName>
                                        </p:attrNameLst>
                                      </p:cBhvr>
                                      <p:to>
                                        <p:strVal val="visible"/>
                                      </p:to>
                                    </p:set>
                                    <p:anim calcmode="lin" valueType="num">
                                      <p:cBhvr>
                                        <p:cTn id="19" dur="1000" fill="hold"/>
                                        <p:tgtEl>
                                          <p:spTgt spid="67591"/>
                                        </p:tgtEl>
                                        <p:attrNameLst>
                                          <p:attrName>ppt_w</p:attrName>
                                        </p:attrNameLst>
                                      </p:cBhvr>
                                      <p:tavLst>
                                        <p:tav tm="0">
                                          <p:val>
                                            <p:strVal val="#ppt_w*0.70"/>
                                          </p:val>
                                        </p:tav>
                                        <p:tav tm="100000">
                                          <p:val>
                                            <p:strVal val="#ppt_w"/>
                                          </p:val>
                                        </p:tav>
                                      </p:tavLst>
                                    </p:anim>
                                    <p:anim calcmode="lin" valueType="num">
                                      <p:cBhvr>
                                        <p:cTn id="20" dur="1000" fill="hold"/>
                                        <p:tgtEl>
                                          <p:spTgt spid="67591"/>
                                        </p:tgtEl>
                                        <p:attrNameLst>
                                          <p:attrName>ppt_h</p:attrName>
                                        </p:attrNameLst>
                                      </p:cBhvr>
                                      <p:tavLst>
                                        <p:tav tm="0">
                                          <p:val>
                                            <p:strVal val="#ppt_h"/>
                                          </p:val>
                                        </p:tav>
                                        <p:tav tm="100000">
                                          <p:val>
                                            <p:strVal val="#ppt_h"/>
                                          </p:val>
                                        </p:tav>
                                      </p:tavLst>
                                    </p:anim>
                                    <p:animEffect transition="in" filter="fade">
                                      <p:cBhvr>
                                        <p:cTn id="21" dur="1000"/>
                                        <p:tgtEl>
                                          <p:spTgt spid="67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p:bldP spid="67590" grpId="0"/>
      <p:bldP spid="6759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1828800" y="1752600"/>
            <a:ext cx="2763513"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a:latin typeface="Tahoma" pitchFamily="34" charset="0"/>
                <a:ea typeface="Tahoma" pitchFamily="34" charset="0"/>
                <a:cs typeface="Tahoma" pitchFamily="34" charset="0"/>
              </a:rPr>
              <a:t>Los mentores:</a:t>
            </a:r>
          </a:p>
        </p:txBody>
      </p:sp>
      <p:sp>
        <p:nvSpPr>
          <p:cNvPr id="64517" name="Text Box 5"/>
          <p:cNvSpPr txBox="1">
            <a:spLocks noChangeArrowheads="1"/>
          </p:cNvSpPr>
          <p:nvPr/>
        </p:nvSpPr>
        <p:spPr bwMode="auto">
          <a:xfrm>
            <a:off x="914400" y="2819400"/>
            <a:ext cx="7204216"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b="1">
                <a:latin typeface="Tahoma" pitchFamily="34" charset="0"/>
                <a:ea typeface="Tahoma" pitchFamily="34" charset="0"/>
                <a:cs typeface="Tahoma" pitchFamily="34" charset="0"/>
              </a:rPr>
              <a:t>No podemos pedir, aquello que no</a:t>
            </a:r>
          </a:p>
          <a:p>
            <a:r>
              <a:rPr lang="en-US" sz="3200" b="1">
                <a:latin typeface="Tahoma" pitchFamily="34" charset="0"/>
                <a:ea typeface="Tahoma" pitchFamily="34" charset="0"/>
                <a:cs typeface="Tahoma" pitchFamily="34" charset="0"/>
              </a:rPr>
              <a:t>somos capaces de dar…</a:t>
            </a:r>
          </a:p>
        </p:txBody>
      </p:sp>
      <p:sp>
        <p:nvSpPr>
          <p:cNvPr id="64521" name="Rectangle 9"/>
          <p:cNvSpPr>
            <a:spLocks noChangeArrowheads="1"/>
          </p:cNvSpPr>
          <p:nvPr/>
        </p:nvSpPr>
        <p:spPr bwMode="auto">
          <a:xfrm>
            <a:off x="2438400" y="4800600"/>
            <a:ext cx="4334841"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b="1" u="sng">
                <a:latin typeface="Tahoma" pitchFamily="34" charset="0"/>
                <a:ea typeface="Tahoma" pitchFamily="34" charset="0"/>
                <a:cs typeface="Tahoma" pitchFamily="34" charset="0"/>
              </a:rPr>
              <a:t>Dice el mentoreado</a:t>
            </a:r>
            <a:r>
              <a:rPr lang="en-US" sz="3200" b="1">
                <a:latin typeface="Tahoma" pitchFamily="34" charset="0"/>
                <a:ea typeface="Tahoma" pitchFamily="34" charset="0"/>
                <a:cs typeface="Tahoma" pitchFamily="34" charset="0"/>
              </a:rPr>
              <a:t>:</a:t>
            </a:r>
          </a:p>
          <a:p>
            <a:r>
              <a:rPr lang="en-US" sz="3200" b="1">
                <a:latin typeface="Tahoma" pitchFamily="34" charset="0"/>
                <a:ea typeface="Tahoma" pitchFamily="34" charset="0"/>
                <a:cs typeface="Tahoma" pitchFamily="34" charset="0"/>
              </a:rPr>
              <a:t>      Dar el ejemplo.</a:t>
            </a:r>
          </a:p>
        </p:txBody>
      </p:sp>
      <p:sp>
        <p:nvSpPr>
          <p:cNvPr id="7" name="Text Box 2"/>
          <p:cNvSpPr txBox="1">
            <a:spLocks noChangeArrowheads="1"/>
          </p:cNvSpPr>
          <p:nvPr/>
        </p:nvSpPr>
        <p:spPr bwMode="auto">
          <a:xfrm>
            <a:off x="1388807" y="622429"/>
            <a:ext cx="642355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err="1" smtClean="0">
                <a:effectLst>
                  <a:outerShdw blurRad="38100" dist="38100" dir="2700000" algn="tl">
                    <a:srgbClr val="FFFFFF"/>
                  </a:outerShdw>
                </a:effectLst>
              </a:rPr>
              <a:t>Ser</a:t>
            </a:r>
            <a:r>
              <a:rPr lang="en-US" sz="3600" b="1" dirty="0" smtClean="0">
                <a:effectLst>
                  <a:outerShdw blurRad="38100" dist="38100" dir="2700000" algn="tl">
                    <a:srgbClr val="FFFFFF"/>
                  </a:outerShdw>
                </a:effectLst>
              </a:rPr>
              <a:t> mentor de </a:t>
            </a:r>
            <a:r>
              <a:rPr lang="en-US" sz="3600" b="1" dirty="0" err="1" smtClean="0">
                <a:effectLst>
                  <a:outerShdw blurRad="38100" dist="38100" dir="2700000" algn="tl">
                    <a:srgbClr val="FFFFFF"/>
                  </a:outerShdw>
                </a:effectLst>
              </a:rPr>
              <a:t>investigación</a:t>
            </a:r>
            <a:endParaRPr lang="en-US" sz="3600" b="1" dirty="0">
              <a:effectLst>
                <a:outerShdw blurRad="38100" dist="38100" dir="2700000" algn="tl">
                  <a:srgbClr val="FFFFFF"/>
                </a:outerShdw>
              </a:effectLst>
            </a:endParaRPr>
          </a:p>
        </p:txBody>
      </p:sp>
    </p:spTree>
    <p:extLst>
      <p:ext uri="{BB962C8B-B14F-4D97-AF65-F5344CB8AC3E}">
        <p14:creationId xmlns:p14="http://schemas.microsoft.com/office/powerpoint/2010/main" xmlns="" val="15814865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 calcmode="lin" valueType="num">
                                      <p:cBhvr>
                                        <p:cTn id="7" dur="1000" fill="hold"/>
                                        <p:tgtEl>
                                          <p:spTgt spid="64517"/>
                                        </p:tgtEl>
                                        <p:attrNameLst>
                                          <p:attrName>ppt_w</p:attrName>
                                        </p:attrNameLst>
                                      </p:cBhvr>
                                      <p:tavLst>
                                        <p:tav tm="0">
                                          <p:val>
                                            <p:strVal val="#ppt_w*0.70"/>
                                          </p:val>
                                        </p:tav>
                                        <p:tav tm="100000">
                                          <p:val>
                                            <p:strVal val="#ppt_w"/>
                                          </p:val>
                                        </p:tav>
                                      </p:tavLst>
                                    </p:anim>
                                    <p:anim calcmode="lin" valueType="num">
                                      <p:cBhvr>
                                        <p:cTn id="8" dur="1000" fill="hold"/>
                                        <p:tgtEl>
                                          <p:spTgt spid="64517"/>
                                        </p:tgtEl>
                                        <p:attrNameLst>
                                          <p:attrName>ppt_h</p:attrName>
                                        </p:attrNameLst>
                                      </p:cBhvr>
                                      <p:tavLst>
                                        <p:tav tm="0">
                                          <p:val>
                                            <p:strVal val="#ppt_h"/>
                                          </p:val>
                                        </p:tav>
                                        <p:tav tm="100000">
                                          <p:val>
                                            <p:strVal val="#ppt_h"/>
                                          </p:val>
                                        </p:tav>
                                      </p:tavLst>
                                    </p:anim>
                                    <p:animEffect transition="in" filter="fade">
                                      <p:cBhvr>
                                        <p:cTn id="9" dur="1000"/>
                                        <p:tgtEl>
                                          <p:spTgt spid="6451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4521"/>
                                        </p:tgtEl>
                                        <p:attrNameLst>
                                          <p:attrName>style.visibility</p:attrName>
                                        </p:attrNameLst>
                                      </p:cBhvr>
                                      <p:to>
                                        <p:strVal val="visible"/>
                                      </p:to>
                                    </p:set>
                                    <p:anim calcmode="lin" valueType="num">
                                      <p:cBhvr>
                                        <p:cTn id="14" dur="1000" fill="hold"/>
                                        <p:tgtEl>
                                          <p:spTgt spid="64521"/>
                                        </p:tgtEl>
                                        <p:attrNameLst>
                                          <p:attrName>ppt_w</p:attrName>
                                        </p:attrNameLst>
                                      </p:cBhvr>
                                      <p:tavLst>
                                        <p:tav tm="0">
                                          <p:val>
                                            <p:strVal val="#ppt_w*0.70"/>
                                          </p:val>
                                        </p:tav>
                                        <p:tav tm="100000">
                                          <p:val>
                                            <p:strVal val="#ppt_w"/>
                                          </p:val>
                                        </p:tav>
                                      </p:tavLst>
                                    </p:anim>
                                    <p:anim calcmode="lin" valueType="num">
                                      <p:cBhvr>
                                        <p:cTn id="15" dur="1000" fill="hold"/>
                                        <p:tgtEl>
                                          <p:spTgt spid="64521"/>
                                        </p:tgtEl>
                                        <p:attrNameLst>
                                          <p:attrName>ppt_h</p:attrName>
                                        </p:attrNameLst>
                                      </p:cBhvr>
                                      <p:tavLst>
                                        <p:tav tm="0">
                                          <p:val>
                                            <p:strVal val="#ppt_h"/>
                                          </p:val>
                                        </p:tav>
                                        <p:tav tm="100000">
                                          <p:val>
                                            <p:strVal val="#ppt_h"/>
                                          </p:val>
                                        </p:tav>
                                      </p:tavLst>
                                    </p:anim>
                                    <p:animEffect transition="in" filter="fade">
                                      <p:cBhvr>
                                        <p:cTn id="16" dur="1000"/>
                                        <p:tgtEl>
                                          <p:spTgt spid="64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645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1066800" y="2895600"/>
            <a:ext cx="78486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s-PR" sz="3200" b="1"/>
          </a:p>
        </p:txBody>
      </p:sp>
      <p:sp>
        <p:nvSpPr>
          <p:cNvPr id="20485" name="Text Box 5"/>
          <p:cNvSpPr txBox="1">
            <a:spLocks noChangeArrowheads="1"/>
          </p:cNvSpPr>
          <p:nvPr/>
        </p:nvSpPr>
        <p:spPr bwMode="auto">
          <a:xfrm>
            <a:off x="1066800" y="4572000"/>
            <a:ext cx="750093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400" b="1"/>
              <a:t>Debemos ser contadores de historias, de nuestras</a:t>
            </a:r>
          </a:p>
          <a:p>
            <a:r>
              <a:rPr lang="en-US" sz="2400" b="1"/>
              <a:t>historias…</a:t>
            </a:r>
          </a:p>
        </p:txBody>
      </p:sp>
      <p:sp>
        <p:nvSpPr>
          <p:cNvPr id="20488" name="Text Box 8"/>
          <p:cNvSpPr txBox="1">
            <a:spLocks noChangeArrowheads="1"/>
          </p:cNvSpPr>
          <p:nvPr/>
        </p:nvSpPr>
        <p:spPr bwMode="auto">
          <a:xfrm>
            <a:off x="990600" y="2743200"/>
            <a:ext cx="7804150"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200" b="1"/>
              <a:t>No somos infalibles, pasamos por esos</a:t>
            </a:r>
          </a:p>
          <a:p>
            <a:r>
              <a:rPr lang="en-US" sz="3200" b="1"/>
              <a:t>problemas también…</a:t>
            </a:r>
          </a:p>
        </p:txBody>
      </p:sp>
      <p:sp>
        <p:nvSpPr>
          <p:cNvPr id="7" name="Text Box 2"/>
          <p:cNvSpPr txBox="1">
            <a:spLocks noChangeArrowheads="1"/>
          </p:cNvSpPr>
          <p:nvPr/>
        </p:nvSpPr>
        <p:spPr bwMode="auto">
          <a:xfrm>
            <a:off x="1388807" y="622429"/>
            <a:ext cx="642355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3600" b="1" dirty="0" err="1" smtClean="0">
                <a:effectLst>
                  <a:outerShdw blurRad="38100" dist="38100" dir="2700000" algn="tl">
                    <a:srgbClr val="FFFFFF"/>
                  </a:outerShdw>
                </a:effectLst>
              </a:rPr>
              <a:t>Ser</a:t>
            </a:r>
            <a:r>
              <a:rPr lang="en-US" sz="3600" b="1" dirty="0" smtClean="0">
                <a:effectLst>
                  <a:outerShdw blurRad="38100" dist="38100" dir="2700000" algn="tl">
                    <a:srgbClr val="FFFFFF"/>
                  </a:outerShdw>
                </a:effectLst>
              </a:rPr>
              <a:t> mentor de </a:t>
            </a:r>
            <a:r>
              <a:rPr lang="en-US" sz="3600" b="1" dirty="0" err="1" smtClean="0">
                <a:effectLst>
                  <a:outerShdw blurRad="38100" dist="38100" dir="2700000" algn="tl">
                    <a:srgbClr val="FFFFFF"/>
                  </a:outerShdw>
                </a:effectLst>
              </a:rPr>
              <a:t>investigación</a:t>
            </a:r>
            <a:endParaRPr lang="en-US" sz="3600" b="1" dirty="0">
              <a:effectLst>
                <a:outerShdw blurRad="38100" dist="38100" dir="2700000" algn="tl">
                  <a:srgbClr val="FFFFFF"/>
                </a:outerShdw>
              </a:effectLst>
            </a:endParaRPr>
          </a:p>
        </p:txBody>
      </p:sp>
    </p:spTree>
    <p:extLst>
      <p:ext uri="{BB962C8B-B14F-4D97-AF65-F5344CB8AC3E}">
        <p14:creationId xmlns:p14="http://schemas.microsoft.com/office/powerpoint/2010/main" xmlns="" val="4286553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3"/>
          <p:cNvSpPr txBox="1">
            <a:spLocks noChangeArrowheads="1"/>
          </p:cNvSpPr>
          <p:nvPr/>
        </p:nvSpPr>
        <p:spPr bwMode="auto">
          <a:xfrm>
            <a:off x="539552" y="2060848"/>
            <a:ext cx="79248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lvl="3">
              <a:spcBef>
                <a:spcPct val="50000"/>
              </a:spcBef>
              <a:buFontTx/>
              <a:buChar char="•"/>
            </a:pPr>
            <a:r>
              <a:rPr lang="en-US" sz="2400" b="1" dirty="0">
                <a:solidFill>
                  <a:srgbClr val="1C1C1C"/>
                </a:solidFill>
              </a:rPr>
              <a:t>	ser un </a:t>
            </a:r>
            <a:r>
              <a:rPr lang="en-US" sz="2400" b="1" dirty="0" err="1">
                <a:solidFill>
                  <a:srgbClr val="1C1C1C"/>
                </a:solidFill>
              </a:rPr>
              <a:t>buen</a:t>
            </a:r>
            <a:r>
              <a:rPr lang="en-US" sz="2400" b="1" dirty="0">
                <a:solidFill>
                  <a:srgbClr val="1C1C1C"/>
                </a:solidFill>
              </a:rPr>
              <a:t> mentor o </a:t>
            </a:r>
            <a:r>
              <a:rPr lang="en-US" sz="2400" b="1" dirty="0" err="1">
                <a:solidFill>
                  <a:srgbClr val="1C1C1C"/>
                </a:solidFill>
              </a:rPr>
              <a:t>mentoreado</a:t>
            </a:r>
            <a:r>
              <a:rPr lang="en-US" sz="2400" b="1" dirty="0">
                <a:solidFill>
                  <a:srgbClr val="1C1C1C"/>
                </a:solidFill>
              </a:rPr>
              <a:t> </a:t>
            </a:r>
          </a:p>
        </p:txBody>
      </p:sp>
      <p:sp>
        <p:nvSpPr>
          <p:cNvPr id="3" name="Text Box 14"/>
          <p:cNvSpPr txBox="1">
            <a:spLocks noChangeArrowheads="1"/>
          </p:cNvSpPr>
          <p:nvPr/>
        </p:nvSpPr>
        <p:spPr bwMode="auto">
          <a:xfrm>
            <a:off x="323528" y="3501008"/>
            <a:ext cx="8382000" cy="1791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1" hangingPunct="1">
              <a:lnSpc>
                <a:spcPct val="80000"/>
              </a:lnSpc>
              <a:spcBef>
                <a:spcPct val="20000"/>
              </a:spcBef>
            </a:pPr>
            <a:r>
              <a:rPr lang="es-ES_tradnl" sz="2400" b="1" dirty="0">
                <a:solidFill>
                  <a:srgbClr val="1C1C1C"/>
                </a:solidFill>
              </a:rPr>
              <a:t>Sin embargo, en ocasiones no es fácil distinguir qué es </a:t>
            </a:r>
            <a:r>
              <a:rPr lang="es-ES_tradnl" sz="2400" b="1" dirty="0" smtClean="0">
                <a:solidFill>
                  <a:srgbClr val="1C1C1C"/>
                </a:solidFill>
              </a:rPr>
              <a:t>lo conveniente </a:t>
            </a:r>
            <a:r>
              <a:rPr lang="es-ES_tradnl" sz="2400" b="1" dirty="0">
                <a:solidFill>
                  <a:srgbClr val="1C1C1C"/>
                </a:solidFill>
              </a:rPr>
              <a:t>para nosotros y podemos por </a:t>
            </a:r>
            <a:r>
              <a:rPr lang="es-ES_tradnl" sz="2400" b="1" dirty="0" smtClean="0">
                <a:solidFill>
                  <a:srgbClr val="1C1C1C"/>
                </a:solidFill>
              </a:rPr>
              <a:t>tanto</a:t>
            </a:r>
          </a:p>
          <a:p>
            <a:pPr algn="ctr" eaLnBrk="1" hangingPunct="1">
              <a:lnSpc>
                <a:spcPct val="80000"/>
              </a:lnSpc>
              <a:spcBef>
                <a:spcPct val="20000"/>
              </a:spcBef>
            </a:pPr>
            <a:r>
              <a:rPr lang="es-ES_tradnl" sz="2400" b="1" dirty="0" smtClean="0">
                <a:solidFill>
                  <a:srgbClr val="1C1C1C"/>
                </a:solidFill>
              </a:rPr>
              <a:t> і</a:t>
            </a:r>
            <a:r>
              <a:rPr lang="en-US" sz="2400" b="1" dirty="0" smtClean="0">
                <a:solidFill>
                  <a:srgbClr val="1C1C1C"/>
                </a:solidFill>
              </a:rPr>
              <a:t> </a:t>
            </a:r>
            <a:r>
              <a:rPr lang="es-ES_tradnl" sz="2400" b="1" dirty="0" smtClean="0">
                <a:solidFill>
                  <a:srgbClr val="1C1C1C"/>
                </a:solidFill>
              </a:rPr>
              <a:t>equivocarnos !</a:t>
            </a:r>
          </a:p>
          <a:p>
            <a:pPr algn="ctr" eaLnBrk="1" hangingPunct="1">
              <a:lnSpc>
                <a:spcPct val="80000"/>
              </a:lnSpc>
              <a:spcBef>
                <a:spcPct val="20000"/>
              </a:spcBef>
            </a:pPr>
            <a:endParaRPr lang="es-ES_tradnl" sz="2400" b="1" dirty="0">
              <a:solidFill>
                <a:srgbClr val="1C1C1C"/>
              </a:solidFill>
            </a:endParaRPr>
          </a:p>
          <a:p>
            <a:pPr algn="ctr" eaLnBrk="1" hangingPunct="1">
              <a:lnSpc>
                <a:spcPct val="80000"/>
              </a:lnSpc>
              <a:spcBef>
                <a:spcPct val="20000"/>
              </a:spcBef>
            </a:pPr>
            <a:r>
              <a:rPr lang="es-ES_tradnl" sz="2400" b="1" dirty="0">
                <a:solidFill>
                  <a:srgbClr val="1C1C1C"/>
                </a:solidFill>
              </a:rPr>
              <a:t>En este caso las decisiones no son simples.</a:t>
            </a:r>
            <a:endParaRPr lang="es-ES_tradnl" sz="2400" b="1" dirty="0"/>
          </a:p>
        </p:txBody>
      </p:sp>
      <p:sp>
        <p:nvSpPr>
          <p:cNvPr id="9" name="TextBox 8"/>
          <p:cNvSpPr txBox="1"/>
          <p:nvPr/>
        </p:nvSpPr>
        <p:spPr>
          <a:xfrm>
            <a:off x="2477616" y="620688"/>
            <a:ext cx="3888432" cy="707886"/>
          </a:xfrm>
          <a:prstGeom prst="rect">
            <a:avLst/>
          </a:prstGeom>
          <a:noFill/>
        </p:spPr>
        <p:txBody>
          <a:bodyPr wrap="square" rtlCol="0">
            <a:spAutoFit/>
          </a:bodyPr>
          <a:lstStyle/>
          <a:p>
            <a:r>
              <a:rPr lang="en-US" sz="4000" b="1" dirty="0" err="1" smtClean="0">
                <a:effectLst>
                  <a:outerShdw blurRad="38100" dist="38100" dir="2700000" algn="tl">
                    <a:srgbClr val="000000">
                      <a:alpha val="43137"/>
                    </a:srgbClr>
                  </a:outerShdw>
                </a:effectLst>
              </a:rPr>
              <a:t>Recapitulemos</a:t>
            </a:r>
            <a:endParaRPr lang="es-PR"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4351780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
          <p:cNvSpPr txBox="1">
            <a:spLocks noChangeArrowheads="1"/>
          </p:cNvSpPr>
          <p:nvPr/>
        </p:nvSpPr>
        <p:spPr bwMode="auto">
          <a:xfrm>
            <a:off x="533400" y="1981200"/>
            <a:ext cx="7788275"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sz="2400" b="1" dirty="0">
                <a:solidFill>
                  <a:srgbClr val="1C1C1C"/>
                </a:solidFill>
              </a:rPr>
              <a:t>      </a:t>
            </a:r>
            <a:r>
              <a:rPr lang="en-US" sz="2400" b="1" dirty="0" err="1" smtClean="0">
                <a:solidFill>
                  <a:srgbClr val="1C1C1C"/>
                </a:solidFill>
              </a:rPr>
              <a:t>Así</a:t>
            </a:r>
            <a:r>
              <a:rPr lang="en-US" sz="2400" b="1" dirty="0" smtClean="0">
                <a:solidFill>
                  <a:srgbClr val="1C1C1C"/>
                </a:solidFill>
              </a:rPr>
              <a:t> </a:t>
            </a:r>
            <a:r>
              <a:rPr lang="en-US" sz="2400" b="1" dirty="0" err="1">
                <a:solidFill>
                  <a:srgbClr val="1C1C1C"/>
                </a:solidFill>
              </a:rPr>
              <a:t>por</a:t>
            </a:r>
            <a:r>
              <a:rPr lang="en-US" sz="2400" b="1" dirty="0">
                <a:solidFill>
                  <a:srgbClr val="1C1C1C"/>
                </a:solidFill>
              </a:rPr>
              <a:t> </a:t>
            </a:r>
            <a:r>
              <a:rPr lang="en-US" sz="2400" b="1" dirty="0" err="1" smtClean="0">
                <a:solidFill>
                  <a:srgbClr val="1C1C1C"/>
                </a:solidFill>
              </a:rPr>
              <a:t>ejemplo</a:t>
            </a:r>
            <a:r>
              <a:rPr lang="en-US" sz="2400" b="1" dirty="0" smtClean="0">
                <a:solidFill>
                  <a:srgbClr val="1C1C1C"/>
                </a:solidFill>
              </a:rPr>
              <a:t>: </a:t>
            </a:r>
            <a:r>
              <a:rPr lang="en-US" sz="2400" b="1" dirty="0">
                <a:solidFill>
                  <a:srgbClr val="1C1C1C"/>
                </a:solidFill>
              </a:rPr>
              <a:t>¿</a:t>
            </a:r>
            <a:r>
              <a:rPr lang="en-US" sz="2400" b="1" dirty="0" err="1">
                <a:solidFill>
                  <a:srgbClr val="1C1C1C"/>
                </a:solidFill>
              </a:rPr>
              <a:t>será</a:t>
            </a:r>
            <a:r>
              <a:rPr lang="en-US" sz="2400" b="1" dirty="0">
                <a:solidFill>
                  <a:srgbClr val="1C1C1C"/>
                </a:solidFill>
              </a:rPr>
              <a:t> </a:t>
            </a:r>
            <a:r>
              <a:rPr lang="en-US" sz="2400" b="1" dirty="0" err="1">
                <a:solidFill>
                  <a:srgbClr val="1C1C1C"/>
                </a:solidFill>
              </a:rPr>
              <a:t>bueno</a:t>
            </a:r>
            <a:r>
              <a:rPr lang="en-US" sz="2400" b="1" dirty="0">
                <a:solidFill>
                  <a:srgbClr val="1C1C1C"/>
                </a:solidFill>
              </a:rPr>
              <a:t> el </a:t>
            </a:r>
            <a:r>
              <a:rPr lang="en-US" sz="2400" b="1" dirty="0" err="1">
                <a:solidFill>
                  <a:srgbClr val="1C1C1C"/>
                </a:solidFill>
              </a:rPr>
              <a:t>que</a:t>
            </a:r>
            <a:r>
              <a:rPr lang="en-US" sz="2400" b="1" dirty="0">
                <a:solidFill>
                  <a:srgbClr val="1C1C1C"/>
                </a:solidFill>
              </a:rPr>
              <a:t> le </a:t>
            </a:r>
            <a:r>
              <a:rPr lang="en-US" sz="2400" b="1" dirty="0" err="1">
                <a:solidFill>
                  <a:srgbClr val="1C1C1C"/>
                </a:solidFill>
              </a:rPr>
              <a:t>responde</a:t>
            </a:r>
            <a:r>
              <a:rPr lang="en-US" sz="2400" b="1" dirty="0">
                <a:solidFill>
                  <a:srgbClr val="1C1C1C"/>
                </a:solidFill>
              </a:rPr>
              <a:t> al </a:t>
            </a:r>
            <a:r>
              <a:rPr lang="en-US" sz="2400" b="1" dirty="0" err="1">
                <a:solidFill>
                  <a:srgbClr val="1C1C1C"/>
                </a:solidFill>
              </a:rPr>
              <a:t>asesino</a:t>
            </a:r>
            <a:r>
              <a:rPr lang="en-US" sz="2400" b="1" dirty="0">
                <a:solidFill>
                  <a:srgbClr val="1C1C1C"/>
                </a:solidFill>
              </a:rPr>
              <a:t> </a:t>
            </a:r>
            <a:r>
              <a:rPr lang="en-US" sz="2400" b="1" dirty="0" err="1">
                <a:solidFill>
                  <a:srgbClr val="1C1C1C"/>
                </a:solidFill>
              </a:rPr>
              <a:t>donde</a:t>
            </a:r>
            <a:r>
              <a:rPr lang="en-US" sz="2400" b="1" dirty="0">
                <a:solidFill>
                  <a:srgbClr val="1C1C1C"/>
                </a:solidFill>
              </a:rPr>
              <a:t> </a:t>
            </a:r>
            <a:r>
              <a:rPr lang="en-US" sz="2400" b="1" dirty="0" err="1">
                <a:solidFill>
                  <a:srgbClr val="1C1C1C"/>
                </a:solidFill>
              </a:rPr>
              <a:t>está</a:t>
            </a:r>
            <a:r>
              <a:rPr lang="en-US" sz="2400" b="1" dirty="0">
                <a:solidFill>
                  <a:srgbClr val="1C1C1C"/>
                </a:solidFill>
              </a:rPr>
              <a:t> </a:t>
            </a:r>
            <a:r>
              <a:rPr lang="en-US" sz="2400" b="1" dirty="0" err="1">
                <a:solidFill>
                  <a:srgbClr val="1C1C1C"/>
                </a:solidFill>
              </a:rPr>
              <a:t>su</a:t>
            </a:r>
            <a:r>
              <a:rPr lang="en-US" sz="2400" b="1" dirty="0">
                <a:solidFill>
                  <a:srgbClr val="1C1C1C"/>
                </a:solidFill>
              </a:rPr>
              <a:t> </a:t>
            </a:r>
            <a:r>
              <a:rPr lang="en-US" sz="2400" b="1" dirty="0" err="1">
                <a:solidFill>
                  <a:srgbClr val="1C1C1C"/>
                </a:solidFill>
              </a:rPr>
              <a:t>víctima</a:t>
            </a:r>
            <a:r>
              <a:rPr lang="en-US" sz="2400" b="1" dirty="0">
                <a:solidFill>
                  <a:srgbClr val="1C1C1C"/>
                </a:solidFill>
              </a:rPr>
              <a:t> </a:t>
            </a:r>
            <a:r>
              <a:rPr lang="en-US" sz="2400" b="1" dirty="0" err="1">
                <a:solidFill>
                  <a:srgbClr val="1C1C1C"/>
                </a:solidFill>
              </a:rPr>
              <a:t>cuando</a:t>
            </a:r>
            <a:r>
              <a:rPr lang="en-US" sz="2400" b="1" dirty="0">
                <a:solidFill>
                  <a:srgbClr val="1C1C1C"/>
                </a:solidFill>
              </a:rPr>
              <a:t> </a:t>
            </a:r>
            <a:r>
              <a:rPr lang="en-US" sz="2400" b="1" dirty="0" err="1">
                <a:solidFill>
                  <a:srgbClr val="1C1C1C"/>
                </a:solidFill>
              </a:rPr>
              <a:t>éste</a:t>
            </a:r>
            <a:r>
              <a:rPr lang="en-US" sz="2400" b="1" dirty="0">
                <a:solidFill>
                  <a:srgbClr val="1C1C1C"/>
                </a:solidFill>
              </a:rPr>
              <a:t> </a:t>
            </a:r>
            <a:r>
              <a:rPr lang="en-US" sz="2400" b="1" dirty="0" err="1">
                <a:solidFill>
                  <a:srgbClr val="1C1C1C"/>
                </a:solidFill>
              </a:rPr>
              <a:t>sabe</a:t>
            </a:r>
            <a:r>
              <a:rPr lang="en-US" sz="2400" b="1" dirty="0">
                <a:solidFill>
                  <a:srgbClr val="1C1C1C"/>
                </a:solidFill>
              </a:rPr>
              <a:t> </a:t>
            </a:r>
            <a:r>
              <a:rPr lang="en-US" sz="2400" b="1" dirty="0" err="1">
                <a:solidFill>
                  <a:srgbClr val="1C1C1C"/>
                </a:solidFill>
              </a:rPr>
              <a:t>que</a:t>
            </a:r>
            <a:r>
              <a:rPr lang="en-US" sz="2400" b="1" dirty="0">
                <a:solidFill>
                  <a:srgbClr val="1C1C1C"/>
                </a:solidFill>
              </a:rPr>
              <a:t> la </a:t>
            </a:r>
            <a:r>
              <a:rPr lang="en-US" sz="2400" b="1" dirty="0" err="1">
                <a:solidFill>
                  <a:srgbClr val="1C1C1C"/>
                </a:solidFill>
              </a:rPr>
              <a:t>va</a:t>
            </a:r>
            <a:r>
              <a:rPr lang="en-US" sz="2400" b="1" dirty="0">
                <a:solidFill>
                  <a:srgbClr val="1C1C1C"/>
                </a:solidFill>
              </a:rPr>
              <a:t> a </a:t>
            </a:r>
            <a:r>
              <a:rPr lang="en-US" sz="2400" b="1" dirty="0" err="1">
                <a:solidFill>
                  <a:srgbClr val="1C1C1C"/>
                </a:solidFill>
              </a:rPr>
              <a:t>matar</a:t>
            </a:r>
            <a:r>
              <a:rPr lang="en-US" sz="2400" b="1" dirty="0">
                <a:solidFill>
                  <a:srgbClr val="1C1C1C"/>
                </a:solidFill>
              </a:rPr>
              <a:t>?</a:t>
            </a:r>
            <a:endParaRPr lang="en-US" sz="2400" dirty="0"/>
          </a:p>
        </p:txBody>
      </p:sp>
      <p:pic>
        <p:nvPicPr>
          <p:cNvPr id="3" name="Picture 19" descr="g30"/>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124200" y="3505200"/>
            <a:ext cx="2819400" cy="28194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20"/>
          <p:cNvSpPr>
            <a:spLocks noChangeArrowheads="1"/>
          </p:cNvSpPr>
          <p:nvPr/>
        </p:nvSpPr>
        <p:spPr bwMode="auto">
          <a:xfrm>
            <a:off x="2743200" y="6019800"/>
            <a:ext cx="31369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1000">
                <a:solidFill>
                  <a:srgbClr val="1C1C1C"/>
                </a:solidFill>
              </a:rPr>
              <a:t>http://www.cabanadigital.com/img_portfolio/g30.jpg</a:t>
            </a:r>
          </a:p>
        </p:txBody>
      </p:sp>
      <p:sp>
        <p:nvSpPr>
          <p:cNvPr id="6" name="TextBox 5"/>
          <p:cNvSpPr txBox="1"/>
          <p:nvPr/>
        </p:nvSpPr>
        <p:spPr>
          <a:xfrm>
            <a:off x="1403648" y="548680"/>
            <a:ext cx="6264696"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A </a:t>
            </a:r>
            <a:r>
              <a:rPr lang="en-US" sz="4000" b="1" dirty="0" err="1" smtClean="0">
                <a:effectLst>
                  <a:outerShdw blurRad="38100" dist="38100" dir="2700000" algn="tl">
                    <a:srgbClr val="000000">
                      <a:alpha val="43137"/>
                    </a:srgbClr>
                  </a:outerShdw>
                </a:effectLst>
              </a:rPr>
              <a:t>veces</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es</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difícil</a:t>
            </a:r>
            <a:r>
              <a:rPr lang="en-US" sz="4000" b="1" dirty="0" smtClean="0">
                <a:effectLst>
                  <a:outerShdw blurRad="38100" dist="38100" dir="2700000" algn="tl">
                    <a:srgbClr val="000000">
                      <a:alpha val="43137"/>
                    </a:srgbClr>
                  </a:outerShdw>
                </a:effectLst>
              </a:rPr>
              <a:t> </a:t>
            </a:r>
            <a:r>
              <a:rPr lang="en-US" sz="4000" b="1" dirty="0" err="1" smtClean="0">
                <a:effectLst>
                  <a:outerShdw blurRad="38100" dist="38100" dir="2700000" algn="tl">
                    <a:srgbClr val="000000">
                      <a:alpha val="43137"/>
                    </a:srgbClr>
                  </a:outerShdw>
                </a:effectLst>
              </a:rPr>
              <a:t>decidir</a:t>
            </a:r>
            <a:endParaRPr lang="es-PR"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4351780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75856" y="1772816"/>
            <a:ext cx="2664296" cy="523220"/>
          </a:xfrm>
          <a:prstGeom prst="rect">
            <a:avLst/>
          </a:prstGeom>
        </p:spPr>
        <p:txBody>
          <a:bodyPr wrap="square">
            <a:spAutoFit/>
          </a:bodyPr>
          <a:lstStyle/>
          <a:p>
            <a:r>
              <a:rPr lang="en-US" sz="2800" b="1" dirty="0" err="1" smtClean="0"/>
              <a:t>reversibilidad</a:t>
            </a:r>
            <a:endParaRPr lang="es-PR" sz="2800" b="1" dirty="0"/>
          </a:p>
        </p:txBody>
      </p:sp>
      <p:sp>
        <p:nvSpPr>
          <p:cNvPr id="2" name="TextBox 1"/>
          <p:cNvSpPr txBox="1"/>
          <p:nvPr/>
        </p:nvSpPr>
        <p:spPr>
          <a:xfrm>
            <a:off x="725370" y="476672"/>
            <a:ext cx="7765267" cy="1077218"/>
          </a:xfrm>
          <a:prstGeom prst="rect">
            <a:avLst/>
          </a:prstGeom>
          <a:noFill/>
        </p:spPr>
        <p:txBody>
          <a:bodyPr wrap="none" rtlCol="0">
            <a:spAutoFit/>
          </a:bodyPr>
          <a:lstStyle/>
          <a:p>
            <a:pPr algn="ctr"/>
            <a:r>
              <a:rPr lang="en-US" sz="3200" b="1" dirty="0">
                <a:effectLst>
                  <a:outerShdw blurRad="38100" dist="38100" dir="2700000" algn="tl">
                    <a:srgbClr val="000000">
                      <a:alpha val="43137"/>
                    </a:srgbClr>
                  </a:outerShdw>
                </a:effectLst>
                <a:latin typeface="Arial" pitchFamily="34" charset="0"/>
                <a:cs typeface="Arial" pitchFamily="34" charset="0"/>
              </a:rPr>
              <a:t>¿</a:t>
            </a:r>
            <a:r>
              <a:rPr lang="en-US" sz="3200" b="1" dirty="0" err="1" smtClean="0">
                <a:effectLst>
                  <a:outerShdw blurRad="38100" dist="38100" dir="2700000" algn="tl">
                    <a:srgbClr val="000000">
                      <a:alpha val="43137"/>
                    </a:srgbClr>
                  </a:outerShdw>
                </a:effectLst>
                <a:latin typeface="Arial" pitchFamily="34" charset="0"/>
                <a:cs typeface="Arial" pitchFamily="34" charset="0"/>
              </a:rPr>
              <a:t>Cómo</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puedo</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tomar</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decisiones</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sobre</a:t>
            </a:r>
            <a:r>
              <a:rPr lang="en-US" sz="3200" b="1" dirty="0" smtClean="0">
                <a:effectLst>
                  <a:outerShdw blurRad="38100" dist="38100" dir="2700000" algn="tl">
                    <a:srgbClr val="000000">
                      <a:alpha val="43137"/>
                    </a:srgbClr>
                  </a:outerShdw>
                </a:effectLst>
                <a:latin typeface="Arial" pitchFamily="34" charset="0"/>
                <a:cs typeface="Arial" pitchFamily="34" charset="0"/>
              </a:rPr>
              <a:t> </a:t>
            </a:r>
          </a:p>
          <a:p>
            <a:pPr algn="ctr"/>
            <a:r>
              <a:rPr lang="en-US" sz="3200" b="1" dirty="0" err="1" smtClean="0">
                <a:effectLst>
                  <a:outerShdw blurRad="38100" dist="38100" dir="2700000" algn="tl">
                    <a:srgbClr val="000000">
                      <a:alpha val="43137"/>
                    </a:srgbClr>
                  </a:outerShdw>
                </a:effectLst>
                <a:latin typeface="Arial" pitchFamily="34" charset="0"/>
                <a:cs typeface="Arial" pitchFamily="34" charset="0"/>
              </a:rPr>
              <a:t>asuntos</a:t>
            </a:r>
            <a:r>
              <a:rPr lang="en-US" sz="3200" b="1" dirty="0" smtClean="0">
                <a:effectLst>
                  <a:outerShdw blurRad="38100" dist="38100" dir="2700000" algn="tl">
                    <a:srgbClr val="000000">
                      <a:alpha val="43137"/>
                    </a:srgbClr>
                  </a:outerShdw>
                </a:effectLst>
                <a:latin typeface="Arial" pitchFamily="34" charset="0"/>
                <a:cs typeface="Arial" pitchFamily="34" charset="0"/>
              </a:rPr>
              <a:t> de </a:t>
            </a:r>
            <a:r>
              <a:rPr lang="en-US" sz="3200" b="1" dirty="0" err="1" smtClean="0">
                <a:effectLst>
                  <a:outerShdw blurRad="38100" dist="38100" dir="2700000" algn="tl">
                    <a:srgbClr val="000000">
                      <a:alpha val="43137"/>
                    </a:srgbClr>
                  </a:outerShdw>
                </a:effectLst>
                <a:latin typeface="Arial" pitchFamily="34" charset="0"/>
                <a:cs typeface="Arial" pitchFamily="34" charset="0"/>
              </a:rPr>
              <a:t>carácter</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ético</a:t>
            </a:r>
            <a:r>
              <a:rPr lang="en-US" sz="3200" b="1" dirty="0" smtClean="0">
                <a:effectLst>
                  <a:outerShdw blurRad="38100" dist="38100" dir="2700000" algn="tl">
                    <a:srgbClr val="000000">
                      <a:alpha val="43137"/>
                    </a:srgbClr>
                  </a:outerShdw>
                </a:effectLst>
                <a:latin typeface="Arial" pitchFamily="34" charset="0"/>
                <a:cs typeface="Arial" pitchFamily="34" charset="0"/>
              </a:rPr>
              <a:t>?</a:t>
            </a:r>
            <a:endParaRPr lang="es-PR" sz="3200" b="1" dirty="0">
              <a:effectLst>
                <a:outerShdw blurRad="38100" dist="38100" dir="2700000" algn="tl">
                  <a:srgbClr val="000000">
                    <a:alpha val="43137"/>
                  </a:srgbClr>
                </a:outerShdw>
              </a:effectLst>
              <a:latin typeface="Arial" pitchFamily="34" charset="0"/>
              <a:cs typeface="Arial" pitchFamily="34" charset="0"/>
            </a:endParaRPr>
          </a:p>
        </p:txBody>
      </p:sp>
      <p:sp>
        <p:nvSpPr>
          <p:cNvPr id="3" name="Rectangle 2"/>
          <p:cNvSpPr/>
          <p:nvPr/>
        </p:nvSpPr>
        <p:spPr>
          <a:xfrm>
            <a:off x="2708919" y="6453336"/>
            <a:ext cx="3798168" cy="230832"/>
          </a:xfrm>
          <a:prstGeom prst="rect">
            <a:avLst/>
          </a:prstGeom>
        </p:spPr>
        <p:txBody>
          <a:bodyPr wrap="square">
            <a:spAutoFit/>
          </a:bodyPr>
          <a:lstStyle/>
          <a:p>
            <a:r>
              <a:rPr lang="es-PR" sz="900" dirty="0"/>
              <a:t>http://www.amaliorey.com/tag/ponerse-en-el-lugar-del-otro/</a:t>
            </a:r>
          </a:p>
        </p:txBody>
      </p:sp>
      <p:pic>
        <p:nvPicPr>
          <p:cNvPr id="11266" name="Picture 2" descr="C:\Users\Kosh\Desktop\empatia-el-hombre-embarazado.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11759" y="2413687"/>
            <a:ext cx="4104457" cy="39676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1415106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animEffect transition="in" filter="fade">
                                      <p:cBhvr>
                                        <p:cTn id="13"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42184" y="1772816"/>
            <a:ext cx="1421904" cy="523220"/>
          </a:xfrm>
          <a:prstGeom prst="rect">
            <a:avLst/>
          </a:prstGeom>
        </p:spPr>
        <p:txBody>
          <a:bodyPr wrap="square">
            <a:spAutoFit/>
          </a:bodyPr>
          <a:lstStyle/>
          <a:p>
            <a:r>
              <a:rPr lang="en-US" sz="2800" b="1" dirty="0" err="1" smtClean="0"/>
              <a:t>daño</a:t>
            </a:r>
            <a:endParaRPr lang="es-PR" sz="2800" b="1"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39752" y="2492896"/>
            <a:ext cx="4320480" cy="41818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725370" y="476672"/>
            <a:ext cx="7765267" cy="1077218"/>
          </a:xfrm>
          <a:prstGeom prst="rect">
            <a:avLst/>
          </a:prstGeom>
          <a:noFill/>
        </p:spPr>
        <p:txBody>
          <a:bodyPr wrap="none" rtlCol="0">
            <a:spAutoFit/>
          </a:bodyPr>
          <a:lstStyle/>
          <a:p>
            <a:pPr algn="ctr"/>
            <a:r>
              <a:rPr lang="en-US" sz="3200" b="1" dirty="0">
                <a:effectLst>
                  <a:outerShdw blurRad="38100" dist="38100" dir="2700000" algn="tl">
                    <a:srgbClr val="000000">
                      <a:alpha val="43137"/>
                    </a:srgbClr>
                  </a:outerShdw>
                </a:effectLst>
                <a:latin typeface="Arial" pitchFamily="34" charset="0"/>
                <a:cs typeface="Arial" pitchFamily="34" charset="0"/>
              </a:rPr>
              <a:t>¿</a:t>
            </a:r>
            <a:r>
              <a:rPr lang="en-US" sz="3200" b="1" dirty="0" err="1" smtClean="0">
                <a:effectLst>
                  <a:outerShdw blurRad="38100" dist="38100" dir="2700000" algn="tl">
                    <a:srgbClr val="000000">
                      <a:alpha val="43137"/>
                    </a:srgbClr>
                  </a:outerShdw>
                </a:effectLst>
                <a:latin typeface="Arial" pitchFamily="34" charset="0"/>
                <a:cs typeface="Arial" pitchFamily="34" charset="0"/>
              </a:rPr>
              <a:t>Cómo</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puedo</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tomar</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decisiones</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sobre</a:t>
            </a:r>
            <a:r>
              <a:rPr lang="en-US" sz="3200" b="1" dirty="0" smtClean="0">
                <a:effectLst>
                  <a:outerShdw blurRad="38100" dist="38100" dir="2700000" algn="tl">
                    <a:srgbClr val="000000">
                      <a:alpha val="43137"/>
                    </a:srgbClr>
                  </a:outerShdw>
                </a:effectLst>
                <a:latin typeface="Arial" pitchFamily="34" charset="0"/>
                <a:cs typeface="Arial" pitchFamily="34" charset="0"/>
              </a:rPr>
              <a:t> </a:t>
            </a:r>
          </a:p>
          <a:p>
            <a:pPr algn="ctr"/>
            <a:r>
              <a:rPr lang="en-US" sz="3200" b="1" dirty="0" err="1" smtClean="0">
                <a:effectLst>
                  <a:outerShdw blurRad="38100" dist="38100" dir="2700000" algn="tl">
                    <a:srgbClr val="000000">
                      <a:alpha val="43137"/>
                    </a:srgbClr>
                  </a:outerShdw>
                </a:effectLst>
                <a:latin typeface="Arial" pitchFamily="34" charset="0"/>
                <a:cs typeface="Arial" pitchFamily="34" charset="0"/>
              </a:rPr>
              <a:t>asuntos</a:t>
            </a:r>
            <a:r>
              <a:rPr lang="en-US" sz="3200" b="1" dirty="0" smtClean="0">
                <a:effectLst>
                  <a:outerShdw blurRad="38100" dist="38100" dir="2700000" algn="tl">
                    <a:srgbClr val="000000">
                      <a:alpha val="43137"/>
                    </a:srgbClr>
                  </a:outerShdw>
                </a:effectLst>
                <a:latin typeface="Arial" pitchFamily="34" charset="0"/>
                <a:cs typeface="Arial" pitchFamily="34" charset="0"/>
              </a:rPr>
              <a:t> de </a:t>
            </a:r>
            <a:r>
              <a:rPr lang="en-US" sz="3200" b="1" dirty="0" err="1" smtClean="0">
                <a:effectLst>
                  <a:outerShdw blurRad="38100" dist="38100" dir="2700000" algn="tl">
                    <a:srgbClr val="000000">
                      <a:alpha val="43137"/>
                    </a:srgbClr>
                  </a:outerShdw>
                </a:effectLst>
                <a:latin typeface="Arial" pitchFamily="34" charset="0"/>
                <a:cs typeface="Arial" pitchFamily="34" charset="0"/>
              </a:rPr>
              <a:t>carácter</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ético</a:t>
            </a:r>
            <a:r>
              <a:rPr lang="en-US" sz="3200" b="1" dirty="0" smtClean="0">
                <a:effectLst>
                  <a:outerShdw blurRad="38100" dist="38100" dir="2700000" algn="tl">
                    <a:srgbClr val="000000">
                      <a:alpha val="43137"/>
                    </a:srgbClr>
                  </a:outerShdw>
                </a:effectLst>
                <a:latin typeface="Arial" pitchFamily="34" charset="0"/>
                <a:cs typeface="Arial" pitchFamily="34" charset="0"/>
              </a:rPr>
              <a:t>?</a:t>
            </a:r>
            <a:endParaRPr lang="es-PR" sz="3200" b="1"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xmlns="" val="41260011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7784" y="6309320"/>
            <a:ext cx="4572000" cy="338554"/>
          </a:xfrm>
          <a:prstGeom prst="rect">
            <a:avLst/>
          </a:prstGeom>
        </p:spPr>
        <p:txBody>
          <a:bodyPr>
            <a:spAutoFit/>
          </a:bodyPr>
          <a:lstStyle/>
          <a:p>
            <a:r>
              <a:rPr lang="es-PR" sz="800" dirty="0"/>
              <a:t>http://blog.nielsen.com/nielsenwire/consumer/web-traffic-to-top-10-online-newspapers-grows-16-percent-in-december/</a:t>
            </a:r>
          </a:p>
        </p:txBody>
      </p:sp>
      <p:sp>
        <p:nvSpPr>
          <p:cNvPr id="6" name="Rectangle 5"/>
          <p:cNvSpPr/>
          <p:nvPr/>
        </p:nvSpPr>
        <p:spPr>
          <a:xfrm>
            <a:off x="3491880" y="1772816"/>
            <a:ext cx="2141984" cy="523220"/>
          </a:xfrm>
          <a:prstGeom prst="rect">
            <a:avLst/>
          </a:prstGeom>
        </p:spPr>
        <p:txBody>
          <a:bodyPr wrap="square">
            <a:spAutoFit/>
          </a:bodyPr>
          <a:lstStyle/>
          <a:p>
            <a:r>
              <a:rPr lang="es-PR" sz="2800" b="1" dirty="0" smtClean="0"/>
              <a:t>publicidad</a:t>
            </a:r>
            <a:endParaRPr lang="es-PR" sz="2800" b="1" dirty="0"/>
          </a:p>
        </p:txBody>
      </p:sp>
      <p:pic>
        <p:nvPicPr>
          <p:cNvPr id="10242" name="Picture 2" descr="C:\Users\Kosh\Desktop\newspaper.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59794" y="2536825"/>
            <a:ext cx="5206156" cy="345059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725370" y="476672"/>
            <a:ext cx="7765267" cy="1077218"/>
          </a:xfrm>
          <a:prstGeom prst="rect">
            <a:avLst/>
          </a:prstGeom>
          <a:noFill/>
        </p:spPr>
        <p:txBody>
          <a:bodyPr wrap="none" rtlCol="0">
            <a:spAutoFit/>
          </a:bodyPr>
          <a:lstStyle/>
          <a:p>
            <a:pPr algn="ctr"/>
            <a:r>
              <a:rPr lang="en-US" sz="3200" b="1" dirty="0">
                <a:effectLst>
                  <a:outerShdw blurRad="38100" dist="38100" dir="2700000" algn="tl">
                    <a:srgbClr val="000000">
                      <a:alpha val="43137"/>
                    </a:srgbClr>
                  </a:outerShdw>
                </a:effectLst>
                <a:latin typeface="Arial" pitchFamily="34" charset="0"/>
                <a:cs typeface="Arial" pitchFamily="34" charset="0"/>
              </a:rPr>
              <a:t>¿</a:t>
            </a:r>
            <a:r>
              <a:rPr lang="en-US" sz="3200" b="1" dirty="0" err="1" smtClean="0">
                <a:effectLst>
                  <a:outerShdw blurRad="38100" dist="38100" dir="2700000" algn="tl">
                    <a:srgbClr val="000000">
                      <a:alpha val="43137"/>
                    </a:srgbClr>
                  </a:outerShdw>
                </a:effectLst>
                <a:latin typeface="Arial" pitchFamily="34" charset="0"/>
                <a:cs typeface="Arial" pitchFamily="34" charset="0"/>
              </a:rPr>
              <a:t>Cómo</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puedo</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tomar</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decisiones</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sobre</a:t>
            </a:r>
            <a:r>
              <a:rPr lang="en-US" sz="3200" b="1" dirty="0" smtClean="0">
                <a:effectLst>
                  <a:outerShdw blurRad="38100" dist="38100" dir="2700000" algn="tl">
                    <a:srgbClr val="000000">
                      <a:alpha val="43137"/>
                    </a:srgbClr>
                  </a:outerShdw>
                </a:effectLst>
                <a:latin typeface="Arial" pitchFamily="34" charset="0"/>
                <a:cs typeface="Arial" pitchFamily="34" charset="0"/>
              </a:rPr>
              <a:t> </a:t>
            </a:r>
          </a:p>
          <a:p>
            <a:pPr algn="ctr"/>
            <a:r>
              <a:rPr lang="en-US" sz="3200" b="1" dirty="0" err="1" smtClean="0">
                <a:effectLst>
                  <a:outerShdw blurRad="38100" dist="38100" dir="2700000" algn="tl">
                    <a:srgbClr val="000000">
                      <a:alpha val="43137"/>
                    </a:srgbClr>
                  </a:outerShdw>
                </a:effectLst>
                <a:latin typeface="Arial" pitchFamily="34" charset="0"/>
                <a:cs typeface="Arial" pitchFamily="34" charset="0"/>
              </a:rPr>
              <a:t>asuntos</a:t>
            </a:r>
            <a:r>
              <a:rPr lang="en-US" sz="3200" b="1" dirty="0" smtClean="0">
                <a:effectLst>
                  <a:outerShdw blurRad="38100" dist="38100" dir="2700000" algn="tl">
                    <a:srgbClr val="000000">
                      <a:alpha val="43137"/>
                    </a:srgbClr>
                  </a:outerShdw>
                </a:effectLst>
                <a:latin typeface="Arial" pitchFamily="34" charset="0"/>
                <a:cs typeface="Arial" pitchFamily="34" charset="0"/>
              </a:rPr>
              <a:t> de </a:t>
            </a:r>
            <a:r>
              <a:rPr lang="en-US" sz="3200" b="1" dirty="0" err="1" smtClean="0">
                <a:effectLst>
                  <a:outerShdw blurRad="38100" dist="38100" dir="2700000" algn="tl">
                    <a:srgbClr val="000000">
                      <a:alpha val="43137"/>
                    </a:srgbClr>
                  </a:outerShdw>
                </a:effectLst>
                <a:latin typeface="Arial" pitchFamily="34" charset="0"/>
                <a:cs typeface="Arial" pitchFamily="34" charset="0"/>
              </a:rPr>
              <a:t>carácter</a:t>
            </a:r>
            <a:r>
              <a:rPr lang="en-US" sz="3200" b="1" dirty="0" smtClean="0">
                <a:effectLst>
                  <a:outerShdw blurRad="38100" dist="38100" dir="2700000" algn="tl">
                    <a:srgbClr val="000000">
                      <a:alpha val="43137"/>
                    </a:srgbClr>
                  </a:outerShdw>
                </a:effectLst>
                <a:latin typeface="Arial" pitchFamily="34" charset="0"/>
                <a:cs typeface="Arial" pitchFamily="34" charset="0"/>
              </a:rPr>
              <a:t> </a:t>
            </a:r>
            <a:r>
              <a:rPr lang="en-US" sz="3200" b="1" dirty="0" err="1" smtClean="0">
                <a:effectLst>
                  <a:outerShdw blurRad="38100" dist="38100" dir="2700000" algn="tl">
                    <a:srgbClr val="000000">
                      <a:alpha val="43137"/>
                    </a:srgbClr>
                  </a:outerShdw>
                </a:effectLst>
                <a:latin typeface="Arial" pitchFamily="34" charset="0"/>
                <a:cs typeface="Arial" pitchFamily="34" charset="0"/>
              </a:rPr>
              <a:t>ético</a:t>
            </a:r>
            <a:r>
              <a:rPr lang="en-US" sz="3200" b="1" dirty="0" smtClean="0">
                <a:effectLst>
                  <a:outerShdw blurRad="38100" dist="38100" dir="2700000" algn="tl">
                    <a:srgbClr val="000000">
                      <a:alpha val="43137"/>
                    </a:srgbClr>
                  </a:outerShdw>
                </a:effectLst>
                <a:latin typeface="Arial" pitchFamily="34" charset="0"/>
                <a:cs typeface="Arial" pitchFamily="34" charset="0"/>
              </a:rPr>
              <a:t>?</a:t>
            </a:r>
            <a:endParaRPr lang="es-PR" sz="3200" b="1"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xmlns="" val="41260011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242"/>
                                        </p:tgtEl>
                                        <p:attrNameLst>
                                          <p:attrName>style.visibility</p:attrName>
                                        </p:attrNameLst>
                                      </p:cBhvr>
                                      <p:to>
                                        <p:strVal val="visible"/>
                                      </p:to>
                                    </p:set>
                                    <p:animEffect transition="in" filter="fade">
                                      <p:cBhvr>
                                        <p:cTn id="13"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0"/>
          <p:cNvGrpSpPr>
            <a:grpSpLocks/>
          </p:cNvGrpSpPr>
          <p:nvPr/>
        </p:nvGrpSpPr>
        <p:grpSpPr bwMode="auto">
          <a:xfrm>
            <a:off x="457200" y="1905000"/>
            <a:ext cx="7543800" cy="4800600"/>
            <a:chOff x="384" y="720"/>
            <a:chExt cx="4752" cy="3024"/>
          </a:xfrm>
        </p:grpSpPr>
        <p:pic>
          <p:nvPicPr>
            <p:cNvPr id="6" name="Picture 5" descr="lisabook"/>
            <p:cNvPicPr>
              <a:picLocks noChangeAspect="1" noChangeArrowheads="1"/>
            </p:cNvPicPr>
            <p:nvPr/>
          </p:nvPicPr>
          <p:blipFill>
            <a:blip r:embed="rId2" cstate="print">
              <a:clrChange>
                <a:clrFrom>
                  <a:srgbClr val="FCACC9"/>
                </a:clrFrom>
                <a:clrTo>
                  <a:srgbClr val="FCACC9">
                    <a:alpha val="0"/>
                  </a:srgbClr>
                </a:clrTo>
              </a:clrChange>
              <a:extLst>
                <a:ext uri="{28A0092B-C50C-407E-A947-70E740481C1C}">
                  <a14:useLocalDpi xmlns:a14="http://schemas.microsoft.com/office/drawing/2010/main" xmlns="" val="0"/>
                </a:ext>
              </a:extLst>
            </a:blip>
            <a:srcRect/>
            <a:stretch>
              <a:fillRect/>
            </a:stretch>
          </p:blipFill>
          <p:spPr bwMode="auto">
            <a:xfrm>
              <a:off x="384" y="1344"/>
              <a:ext cx="1530" cy="24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 name="Group 19"/>
            <p:cNvGrpSpPr>
              <a:grpSpLocks/>
            </p:cNvGrpSpPr>
            <p:nvPr/>
          </p:nvGrpSpPr>
          <p:grpSpPr bwMode="auto">
            <a:xfrm>
              <a:off x="1344" y="720"/>
              <a:ext cx="3792" cy="1248"/>
              <a:chOff x="1344" y="720"/>
              <a:chExt cx="3792" cy="1248"/>
            </a:xfrm>
          </p:grpSpPr>
          <p:sp>
            <p:nvSpPr>
              <p:cNvPr id="8" name="AutoShape 17"/>
              <p:cNvSpPr>
                <a:spLocks noChangeArrowheads="1"/>
              </p:cNvSpPr>
              <p:nvPr/>
            </p:nvSpPr>
            <p:spPr bwMode="auto">
              <a:xfrm>
                <a:off x="1344" y="720"/>
                <a:ext cx="3792" cy="1248"/>
              </a:xfrm>
              <a:prstGeom prst="wedgeEllipseCallout">
                <a:avLst>
                  <a:gd name="adj1" fmla="val -43750"/>
                  <a:gd name="adj2" fmla="val 7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s-PR"/>
              </a:p>
            </p:txBody>
          </p:sp>
          <p:sp>
            <p:nvSpPr>
              <p:cNvPr id="9" name="Rectangle 18"/>
              <p:cNvSpPr>
                <a:spLocks noChangeArrowheads="1"/>
              </p:cNvSpPr>
              <p:nvPr/>
            </p:nvSpPr>
            <p:spPr bwMode="auto">
              <a:xfrm>
                <a:off x="2016" y="912"/>
                <a:ext cx="2448" cy="9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s-PR" sz="1600" b="1" dirty="0">
                    <a:solidFill>
                      <a:srgbClr val="1C1C1C"/>
                    </a:solidFill>
                  </a:rPr>
                  <a:t>Una compañía farmacéutica ha descubierto un medicamento que mejora la calidad de vida de los pacientes de VIH-SIDA, y en algunos casos </a:t>
                </a:r>
                <a:r>
                  <a:rPr lang="es-PR" sz="1600" b="1" dirty="0" smtClean="0">
                    <a:solidFill>
                      <a:srgbClr val="1C1C1C"/>
                    </a:solidFill>
                  </a:rPr>
                  <a:t>extiende la vida años…</a:t>
                </a:r>
                <a:endParaRPr lang="en-US" sz="1600" b="1" dirty="0">
                  <a:solidFill>
                    <a:srgbClr val="1C1C1C"/>
                  </a:solidFill>
                </a:endParaRPr>
              </a:p>
            </p:txBody>
          </p:sp>
        </p:grpSp>
      </p:grpSp>
      <p:pic>
        <p:nvPicPr>
          <p:cNvPr id="10" name="Picture 22" descr="d8c143e4c2fab8c5291eeeff7ebeac5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715000" y="3886200"/>
            <a:ext cx="3048000" cy="2803525"/>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467544" y="548680"/>
            <a:ext cx="8208912" cy="646331"/>
          </a:xfrm>
          <a:prstGeom prst="rect">
            <a:avLst/>
          </a:prstGeom>
          <a:noFill/>
        </p:spPr>
        <p:txBody>
          <a:bodyPr wrap="square" rtlCol="0">
            <a:spAutoFit/>
          </a:bodyPr>
          <a:lstStyle/>
          <a:p>
            <a:r>
              <a:rPr lang="en-US" sz="3600" b="1" dirty="0" err="1" smtClean="0">
                <a:effectLst>
                  <a:outerShdw blurRad="38100" dist="38100" dir="2700000" algn="tl">
                    <a:srgbClr val="000000">
                      <a:alpha val="43137"/>
                    </a:srgbClr>
                  </a:outerShdw>
                </a:effectLst>
              </a:rPr>
              <a:t>Reflexionemos</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sobre</a:t>
            </a:r>
            <a:r>
              <a:rPr lang="en-US" sz="3600" b="1" dirty="0" smtClean="0">
                <a:effectLst>
                  <a:outerShdw blurRad="38100" dist="38100" dir="2700000" algn="tl">
                    <a:srgbClr val="000000">
                      <a:alpha val="43137"/>
                    </a:srgbClr>
                  </a:outerShdw>
                </a:effectLst>
              </a:rPr>
              <a:t> lo </a:t>
            </a:r>
            <a:r>
              <a:rPr lang="en-US" sz="3600" b="1" dirty="0" err="1" smtClean="0">
                <a:effectLst>
                  <a:outerShdw blurRad="38100" dist="38100" dir="2700000" algn="tl">
                    <a:srgbClr val="000000">
                      <a:alpha val="43137"/>
                    </a:srgbClr>
                  </a:outerShdw>
                </a:effectLst>
              </a:rPr>
              <a:t>siguiente</a:t>
            </a:r>
            <a:r>
              <a:rPr lang="en-US" sz="3600" b="1" dirty="0" smtClean="0">
                <a:effectLst>
                  <a:outerShdw blurRad="38100" dist="38100" dir="2700000" algn="tl">
                    <a:srgbClr val="000000">
                      <a:alpha val="43137"/>
                    </a:srgbClr>
                  </a:outerShdw>
                </a:effectLst>
              </a:rPr>
              <a:t>…</a:t>
            </a:r>
            <a:endParaRPr lang="es-PR"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4351780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548680"/>
            <a:ext cx="8208912" cy="646331"/>
          </a:xfrm>
          <a:prstGeom prst="rect">
            <a:avLst/>
          </a:prstGeom>
          <a:noFill/>
        </p:spPr>
        <p:txBody>
          <a:bodyPr wrap="square" rtlCol="0">
            <a:spAutoFit/>
          </a:bodyPr>
          <a:lstStyle/>
          <a:p>
            <a:r>
              <a:rPr lang="en-US" sz="3600" b="1" dirty="0" err="1" smtClean="0">
                <a:effectLst>
                  <a:outerShdw blurRad="38100" dist="38100" dir="2700000" algn="tl">
                    <a:srgbClr val="000000">
                      <a:alpha val="43137"/>
                    </a:srgbClr>
                  </a:outerShdw>
                </a:effectLst>
              </a:rPr>
              <a:t>Reflexionemos</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sobre</a:t>
            </a:r>
            <a:r>
              <a:rPr lang="en-US" sz="3600" b="1" dirty="0" smtClean="0">
                <a:effectLst>
                  <a:outerShdw blurRad="38100" dist="38100" dir="2700000" algn="tl">
                    <a:srgbClr val="000000">
                      <a:alpha val="43137"/>
                    </a:srgbClr>
                  </a:outerShdw>
                </a:effectLst>
              </a:rPr>
              <a:t> lo </a:t>
            </a:r>
            <a:r>
              <a:rPr lang="en-US" sz="3600" b="1" dirty="0" err="1" smtClean="0">
                <a:effectLst>
                  <a:outerShdw blurRad="38100" dist="38100" dir="2700000" algn="tl">
                    <a:srgbClr val="000000">
                      <a:alpha val="43137"/>
                    </a:srgbClr>
                  </a:outerShdw>
                </a:effectLst>
              </a:rPr>
              <a:t>siguiente</a:t>
            </a:r>
            <a:r>
              <a:rPr lang="en-US" sz="3600" b="1" dirty="0" smtClean="0">
                <a:effectLst>
                  <a:outerShdw blurRad="38100" dist="38100" dir="2700000" algn="tl">
                    <a:srgbClr val="000000">
                      <a:alpha val="43137"/>
                    </a:srgbClr>
                  </a:outerShdw>
                </a:effectLst>
              </a:rPr>
              <a:t>…</a:t>
            </a:r>
            <a:endParaRPr lang="es-PR" sz="3600" b="1" dirty="0">
              <a:effectLst>
                <a:outerShdw blurRad="38100" dist="38100" dir="2700000" algn="tl">
                  <a:srgbClr val="000000">
                    <a:alpha val="43137"/>
                  </a:srgbClr>
                </a:outerShdw>
              </a:effectLst>
            </a:endParaRPr>
          </a:p>
        </p:txBody>
      </p:sp>
      <p:sp>
        <p:nvSpPr>
          <p:cNvPr id="4" name="TextBox 3"/>
          <p:cNvSpPr txBox="1"/>
          <p:nvPr/>
        </p:nvSpPr>
        <p:spPr>
          <a:xfrm>
            <a:off x="35496" y="1765999"/>
            <a:ext cx="9185528" cy="4401205"/>
          </a:xfrm>
          <a:prstGeom prst="rect">
            <a:avLst/>
          </a:prstGeom>
          <a:noFill/>
        </p:spPr>
        <p:txBody>
          <a:bodyPr wrap="none" rtlCol="0">
            <a:spAutoFit/>
          </a:bodyPr>
          <a:lstStyle/>
          <a:p>
            <a:r>
              <a:rPr lang="en-US" sz="2000" b="1" dirty="0" err="1" smtClean="0"/>
              <a:t>María</a:t>
            </a:r>
            <a:r>
              <a:rPr lang="en-US" sz="2000" b="1" dirty="0" smtClean="0"/>
              <a:t> </a:t>
            </a:r>
            <a:r>
              <a:rPr lang="en-US" sz="2000" b="1" dirty="0" err="1" smtClean="0"/>
              <a:t>acaba</a:t>
            </a:r>
            <a:r>
              <a:rPr lang="en-US" sz="2000" b="1" dirty="0" smtClean="0"/>
              <a:t> de </a:t>
            </a:r>
            <a:r>
              <a:rPr lang="en-US" sz="2000" b="1" dirty="0" err="1" smtClean="0"/>
              <a:t>descubrir</a:t>
            </a:r>
            <a:r>
              <a:rPr lang="en-US" sz="2000" b="1" dirty="0" smtClean="0"/>
              <a:t> un </a:t>
            </a:r>
            <a:r>
              <a:rPr lang="en-US" sz="2000" b="1" dirty="0" err="1" smtClean="0"/>
              <a:t>nuevo</a:t>
            </a:r>
            <a:r>
              <a:rPr lang="en-US" sz="2000" b="1" dirty="0" smtClean="0"/>
              <a:t> </a:t>
            </a:r>
            <a:r>
              <a:rPr lang="en-US" sz="2000" b="1" dirty="0" err="1" smtClean="0"/>
              <a:t>agente</a:t>
            </a:r>
            <a:r>
              <a:rPr lang="en-US" sz="2000" b="1" dirty="0" smtClean="0"/>
              <a:t> </a:t>
            </a:r>
            <a:r>
              <a:rPr lang="en-US" sz="2000" b="1" dirty="0" err="1" smtClean="0"/>
              <a:t>bioactivo</a:t>
            </a:r>
            <a:r>
              <a:rPr lang="en-US" sz="2000" b="1" dirty="0" smtClean="0"/>
              <a:t> de </a:t>
            </a:r>
            <a:r>
              <a:rPr lang="en-US" sz="2000" b="1" dirty="0" err="1" smtClean="0"/>
              <a:t>una</a:t>
            </a:r>
            <a:r>
              <a:rPr lang="en-US" sz="2000" b="1" dirty="0" smtClean="0"/>
              <a:t> </a:t>
            </a:r>
            <a:r>
              <a:rPr lang="en-US" sz="2000" b="1" dirty="0" err="1" smtClean="0"/>
              <a:t>planta</a:t>
            </a:r>
            <a:r>
              <a:rPr lang="en-US" sz="2000" b="1" dirty="0" smtClean="0"/>
              <a:t> en </a:t>
            </a:r>
          </a:p>
          <a:p>
            <a:r>
              <a:rPr lang="en-US" sz="2000" b="1" dirty="0"/>
              <a:t>u</a:t>
            </a:r>
            <a:r>
              <a:rPr lang="en-US" sz="2000" b="1" dirty="0" smtClean="0"/>
              <a:t>n </a:t>
            </a:r>
            <a:r>
              <a:rPr lang="en-US" sz="2000" b="1" dirty="0" err="1" smtClean="0"/>
              <a:t>bosque</a:t>
            </a:r>
            <a:r>
              <a:rPr lang="en-US" sz="2000" b="1" dirty="0" smtClean="0"/>
              <a:t> en Sur </a:t>
            </a:r>
            <a:r>
              <a:rPr lang="en-US" sz="2000" b="1" dirty="0" err="1" smtClean="0"/>
              <a:t>América</a:t>
            </a:r>
            <a:r>
              <a:rPr lang="en-US" sz="2000" b="1" dirty="0" smtClean="0"/>
              <a:t> </a:t>
            </a:r>
            <a:r>
              <a:rPr lang="en-US" sz="2000" b="1" dirty="0" err="1" smtClean="0"/>
              <a:t>que</a:t>
            </a:r>
            <a:r>
              <a:rPr lang="en-US" sz="2000" b="1" dirty="0" smtClean="0"/>
              <a:t> </a:t>
            </a:r>
            <a:r>
              <a:rPr lang="en-US" sz="2000" b="1" dirty="0" err="1" smtClean="0"/>
              <a:t>es</a:t>
            </a:r>
            <a:r>
              <a:rPr lang="en-US" sz="2000" b="1" dirty="0" smtClean="0"/>
              <a:t> </a:t>
            </a:r>
            <a:r>
              <a:rPr lang="en-US" sz="2000" b="1" dirty="0" err="1" smtClean="0"/>
              <a:t>capaz</a:t>
            </a:r>
            <a:r>
              <a:rPr lang="en-US" sz="2000" b="1" dirty="0" smtClean="0"/>
              <a:t> de </a:t>
            </a:r>
            <a:r>
              <a:rPr lang="en-US" sz="2000" b="1" dirty="0" err="1" smtClean="0"/>
              <a:t>eliminar</a:t>
            </a:r>
            <a:r>
              <a:rPr lang="en-US" sz="2000" b="1" dirty="0" smtClean="0"/>
              <a:t> la </a:t>
            </a:r>
            <a:r>
              <a:rPr lang="en-US" sz="2000" b="1" dirty="0" err="1" smtClean="0"/>
              <a:t>dependencia</a:t>
            </a:r>
            <a:endParaRPr lang="en-US" sz="2000" b="1" dirty="0" smtClean="0"/>
          </a:p>
          <a:p>
            <a:r>
              <a:rPr lang="en-US" sz="2000" b="1" dirty="0"/>
              <a:t>a</a:t>
            </a:r>
            <a:r>
              <a:rPr lang="en-US" sz="2000" b="1" dirty="0" smtClean="0"/>
              <a:t>l </a:t>
            </a:r>
            <a:r>
              <a:rPr lang="en-US" sz="2000" b="1" dirty="0" err="1" smtClean="0"/>
              <a:t>cigarrillo</a:t>
            </a:r>
            <a:r>
              <a:rPr lang="en-US" sz="2000" b="1" dirty="0" smtClean="0"/>
              <a:t>.  </a:t>
            </a:r>
            <a:r>
              <a:rPr lang="en-US" sz="2000" b="1" dirty="0" err="1" smtClean="0"/>
              <a:t>Cuando</a:t>
            </a:r>
            <a:r>
              <a:rPr lang="en-US" sz="2000" b="1" dirty="0" smtClean="0"/>
              <a:t> </a:t>
            </a:r>
            <a:r>
              <a:rPr lang="en-US" sz="2000" b="1" dirty="0" err="1" smtClean="0"/>
              <a:t>está</a:t>
            </a:r>
            <a:r>
              <a:rPr lang="en-US" sz="2000" b="1" dirty="0" smtClean="0"/>
              <a:t> </a:t>
            </a:r>
            <a:r>
              <a:rPr lang="en-US" sz="2000" b="1" dirty="0" err="1" smtClean="0"/>
              <a:t>presta</a:t>
            </a:r>
            <a:r>
              <a:rPr lang="en-US" sz="2000" b="1" dirty="0" smtClean="0"/>
              <a:t> a </a:t>
            </a:r>
            <a:r>
              <a:rPr lang="en-US" sz="2000" b="1" dirty="0" err="1" smtClean="0"/>
              <a:t>publicar</a:t>
            </a:r>
            <a:r>
              <a:rPr lang="en-US" sz="2000" b="1" dirty="0" smtClean="0"/>
              <a:t> </a:t>
            </a:r>
            <a:r>
              <a:rPr lang="en-US" sz="2000" b="1" dirty="0" err="1" smtClean="0"/>
              <a:t>sus</a:t>
            </a:r>
            <a:r>
              <a:rPr lang="en-US" sz="2000" b="1" dirty="0" smtClean="0"/>
              <a:t> </a:t>
            </a:r>
            <a:r>
              <a:rPr lang="en-US" sz="2000" b="1" dirty="0" err="1" smtClean="0"/>
              <a:t>resultados</a:t>
            </a:r>
            <a:r>
              <a:rPr lang="en-US" sz="2000" b="1" dirty="0" smtClean="0"/>
              <a:t>, la </a:t>
            </a:r>
            <a:r>
              <a:rPr lang="en-US" sz="2000" b="1" dirty="0" err="1" smtClean="0"/>
              <a:t>industria</a:t>
            </a:r>
            <a:endParaRPr lang="en-US" sz="2000" b="1" dirty="0" smtClean="0"/>
          </a:p>
          <a:p>
            <a:r>
              <a:rPr lang="en-US" sz="2000" b="1" dirty="0" smtClean="0"/>
              <a:t>FUMAMAS le ha </a:t>
            </a:r>
            <a:r>
              <a:rPr lang="en-US" sz="2000" b="1" dirty="0" err="1" smtClean="0"/>
              <a:t>ofrecido</a:t>
            </a:r>
            <a:r>
              <a:rPr lang="en-US" sz="2000" b="1" dirty="0" smtClean="0"/>
              <a:t> dos </a:t>
            </a:r>
            <a:r>
              <a:rPr lang="en-US" sz="2000" b="1" dirty="0" err="1" smtClean="0"/>
              <a:t>millones</a:t>
            </a:r>
            <a:r>
              <a:rPr lang="en-US" sz="2000" b="1" dirty="0" smtClean="0"/>
              <a:t> de </a:t>
            </a:r>
            <a:r>
              <a:rPr lang="en-US" sz="2000" b="1" dirty="0" err="1" smtClean="0"/>
              <a:t>dólares</a:t>
            </a:r>
            <a:r>
              <a:rPr lang="en-US" sz="2000" b="1" dirty="0" smtClean="0"/>
              <a:t> y </a:t>
            </a:r>
            <a:r>
              <a:rPr lang="en-US" sz="2000" b="1" dirty="0" err="1" smtClean="0"/>
              <a:t>financiar</a:t>
            </a:r>
            <a:r>
              <a:rPr lang="en-US" sz="2000" b="1" dirty="0" smtClean="0"/>
              <a:t> </a:t>
            </a:r>
            <a:r>
              <a:rPr lang="en-US" sz="2000" b="1" dirty="0" err="1" smtClean="0"/>
              <a:t>su</a:t>
            </a:r>
            <a:r>
              <a:rPr lang="en-US" sz="2000" b="1" dirty="0" smtClean="0"/>
              <a:t> </a:t>
            </a:r>
            <a:r>
              <a:rPr lang="en-US" sz="2000" b="1" dirty="0" err="1" smtClean="0"/>
              <a:t>proyecto</a:t>
            </a:r>
            <a:endParaRPr lang="en-US" sz="2000" b="1" dirty="0" smtClean="0"/>
          </a:p>
          <a:p>
            <a:r>
              <a:rPr lang="en-US" sz="2000" b="1" dirty="0" smtClean="0"/>
              <a:t>en </a:t>
            </a:r>
            <a:r>
              <a:rPr lang="en-US" sz="2000" b="1" dirty="0" err="1" smtClean="0"/>
              <a:t>fuentes</a:t>
            </a:r>
            <a:r>
              <a:rPr lang="en-US" sz="2000" b="1" dirty="0" smtClean="0"/>
              <a:t> </a:t>
            </a:r>
            <a:r>
              <a:rPr lang="en-US" sz="2000" b="1" dirty="0" err="1" smtClean="0"/>
              <a:t>alternas</a:t>
            </a:r>
            <a:r>
              <a:rPr lang="en-US" sz="2000" b="1" dirty="0" smtClean="0"/>
              <a:t> de </a:t>
            </a:r>
            <a:r>
              <a:rPr lang="en-US" sz="2000" b="1" dirty="0" err="1" smtClean="0"/>
              <a:t>nicotina</a:t>
            </a:r>
            <a:r>
              <a:rPr lang="en-US" sz="2000" b="1" dirty="0" smtClean="0"/>
              <a:t> </a:t>
            </a:r>
            <a:r>
              <a:rPr lang="en-US" sz="2000" b="1" dirty="0" err="1" smtClean="0"/>
              <a:t>si</a:t>
            </a:r>
            <a:r>
              <a:rPr lang="en-US" sz="2000" b="1" dirty="0" smtClean="0"/>
              <a:t> no </a:t>
            </a:r>
            <a:r>
              <a:rPr lang="en-US" sz="2000" b="1" dirty="0" err="1" smtClean="0"/>
              <a:t>hace</a:t>
            </a:r>
            <a:r>
              <a:rPr lang="en-US" sz="2000" b="1" dirty="0" smtClean="0"/>
              <a:t> </a:t>
            </a:r>
            <a:r>
              <a:rPr lang="en-US" sz="2000" b="1" dirty="0" err="1" smtClean="0"/>
              <a:t>sus</a:t>
            </a:r>
            <a:r>
              <a:rPr lang="en-US" sz="2000" b="1" dirty="0" smtClean="0"/>
              <a:t> </a:t>
            </a:r>
            <a:r>
              <a:rPr lang="en-US" sz="2000" b="1" dirty="0" err="1" smtClean="0"/>
              <a:t>resultados</a:t>
            </a:r>
            <a:r>
              <a:rPr lang="en-US" sz="2000" b="1" dirty="0" smtClean="0"/>
              <a:t> </a:t>
            </a:r>
            <a:r>
              <a:rPr lang="en-US" sz="2000" b="1" dirty="0" err="1" smtClean="0"/>
              <a:t>públicos</a:t>
            </a:r>
            <a:r>
              <a:rPr lang="en-US" sz="2000" b="1" dirty="0" smtClean="0"/>
              <a:t>.</a:t>
            </a:r>
          </a:p>
          <a:p>
            <a:r>
              <a:rPr lang="en-US" sz="2000" b="1" u="sng" dirty="0" smtClean="0"/>
              <a:t>Su director de </a:t>
            </a:r>
            <a:r>
              <a:rPr lang="en-US" sz="2000" b="1" u="sng" dirty="0" err="1" smtClean="0"/>
              <a:t>tesis</a:t>
            </a:r>
            <a:r>
              <a:rPr lang="en-US" sz="2000" b="1" u="sng" dirty="0" smtClean="0"/>
              <a:t> le </a:t>
            </a:r>
            <a:r>
              <a:rPr lang="en-US" sz="2000" b="1" u="sng" dirty="0" err="1" smtClean="0"/>
              <a:t>comunicó</a:t>
            </a:r>
            <a:r>
              <a:rPr lang="en-US" sz="2000" b="1" u="sng" dirty="0" smtClean="0"/>
              <a:t> </a:t>
            </a:r>
            <a:r>
              <a:rPr lang="en-US" sz="2000" b="1" u="sng" dirty="0" err="1" smtClean="0"/>
              <a:t>que</a:t>
            </a:r>
            <a:r>
              <a:rPr lang="en-US" sz="2000" b="1" u="sng" dirty="0" smtClean="0"/>
              <a:t> de </a:t>
            </a:r>
            <a:r>
              <a:rPr lang="en-US" sz="2000" b="1" u="sng" dirty="0" err="1" smtClean="0"/>
              <a:t>publicar</a:t>
            </a:r>
            <a:r>
              <a:rPr lang="en-US" sz="2000" b="1" u="sng" dirty="0" smtClean="0"/>
              <a:t>, </a:t>
            </a:r>
            <a:r>
              <a:rPr lang="en-US" sz="2000" b="1" u="sng" dirty="0" err="1" smtClean="0"/>
              <a:t>terminará</a:t>
            </a:r>
            <a:r>
              <a:rPr lang="en-US" sz="2000" b="1" u="sng" dirty="0" smtClean="0"/>
              <a:t> </a:t>
            </a:r>
            <a:r>
              <a:rPr lang="en-US" sz="2000" b="1" u="sng" dirty="0" err="1" smtClean="0"/>
              <a:t>su</a:t>
            </a:r>
            <a:r>
              <a:rPr lang="en-US" sz="2000" b="1" u="sng" dirty="0" smtClean="0"/>
              <a:t> </a:t>
            </a:r>
            <a:r>
              <a:rPr lang="en-US" sz="2000" b="1" u="sng" dirty="0" err="1" smtClean="0"/>
              <a:t>tesis</a:t>
            </a:r>
            <a:r>
              <a:rPr lang="en-US" sz="2000" b="1" u="sng" dirty="0" smtClean="0"/>
              <a:t> y se</a:t>
            </a:r>
          </a:p>
          <a:p>
            <a:r>
              <a:rPr lang="en-US" sz="2000" b="1" u="sng" dirty="0" err="1"/>
              <a:t>p</a:t>
            </a:r>
            <a:r>
              <a:rPr lang="en-US" sz="2000" b="1" u="sng" dirty="0" err="1" smtClean="0"/>
              <a:t>odrá</a:t>
            </a:r>
            <a:r>
              <a:rPr lang="en-US" sz="2000" b="1" u="sng" dirty="0" smtClean="0"/>
              <a:t> </a:t>
            </a:r>
            <a:r>
              <a:rPr lang="en-US" sz="2000" b="1" u="sng" dirty="0" err="1" smtClean="0"/>
              <a:t>graduar</a:t>
            </a:r>
            <a:r>
              <a:rPr lang="en-US" sz="2000" b="1" u="sng" dirty="0" smtClean="0"/>
              <a:t> </a:t>
            </a:r>
            <a:r>
              <a:rPr lang="en-US" sz="2000" b="1" u="sng" dirty="0" err="1" smtClean="0"/>
              <a:t>este</a:t>
            </a:r>
            <a:r>
              <a:rPr lang="en-US" sz="2000" b="1" u="sng" dirty="0" smtClean="0"/>
              <a:t> </a:t>
            </a:r>
            <a:r>
              <a:rPr lang="en-US" sz="2000" b="1" u="sng" dirty="0" err="1" smtClean="0"/>
              <a:t>semestre</a:t>
            </a:r>
            <a:r>
              <a:rPr lang="en-US" sz="2000" b="1" u="sng" dirty="0" smtClean="0"/>
              <a:t>.</a:t>
            </a:r>
          </a:p>
          <a:p>
            <a:endParaRPr lang="en-US" sz="2000" b="1" dirty="0" smtClean="0"/>
          </a:p>
          <a:p>
            <a:r>
              <a:rPr lang="en-US" sz="2000" b="1" dirty="0" smtClean="0"/>
              <a:t>Si </a:t>
            </a:r>
            <a:r>
              <a:rPr lang="en-US" sz="2000" b="1" dirty="0" err="1" smtClean="0"/>
              <a:t>fueras</a:t>
            </a:r>
            <a:r>
              <a:rPr lang="en-US" sz="2000" b="1" dirty="0" smtClean="0"/>
              <a:t> </a:t>
            </a:r>
            <a:r>
              <a:rPr lang="en-US" sz="2000" b="1" dirty="0" err="1" smtClean="0"/>
              <a:t>María</a:t>
            </a:r>
            <a:r>
              <a:rPr lang="en-US" sz="2000" b="1" dirty="0" smtClean="0"/>
              <a:t>:</a:t>
            </a:r>
          </a:p>
          <a:p>
            <a:endParaRPr lang="en-US" sz="2000" b="1" dirty="0"/>
          </a:p>
          <a:p>
            <a:r>
              <a:rPr lang="en-US" sz="2000" b="1" dirty="0" smtClean="0"/>
              <a:t>	a. </a:t>
            </a:r>
            <a:r>
              <a:rPr lang="en-US" sz="2000" b="1" dirty="0" err="1" smtClean="0"/>
              <a:t>aceptarías</a:t>
            </a:r>
            <a:r>
              <a:rPr lang="en-US" sz="2000" b="1" dirty="0" smtClean="0"/>
              <a:t> la </a:t>
            </a:r>
            <a:r>
              <a:rPr lang="en-US" sz="2000" b="1" dirty="0" err="1" smtClean="0"/>
              <a:t>oferta</a:t>
            </a:r>
            <a:r>
              <a:rPr lang="en-US" sz="2000" b="1" dirty="0" smtClean="0"/>
              <a:t> </a:t>
            </a:r>
          </a:p>
          <a:p>
            <a:r>
              <a:rPr lang="en-US" sz="2000" b="1" dirty="0"/>
              <a:t>	</a:t>
            </a:r>
            <a:r>
              <a:rPr lang="en-US" sz="2000" b="1" dirty="0" smtClean="0"/>
              <a:t>b. </a:t>
            </a:r>
            <a:r>
              <a:rPr lang="en-US" sz="2000" b="1" dirty="0" err="1" smtClean="0"/>
              <a:t>rechazarías</a:t>
            </a:r>
            <a:r>
              <a:rPr lang="en-US" sz="2000" b="1" dirty="0" smtClean="0"/>
              <a:t> la </a:t>
            </a:r>
            <a:r>
              <a:rPr lang="en-US" sz="2000" b="1" dirty="0" err="1" smtClean="0"/>
              <a:t>oferta</a:t>
            </a:r>
            <a:endParaRPr lang="en-US" sz="2000" b="1" dirty="0" smtClean="0"/>
          </a:p>
          <a:p>
            <a:r>
              <a:rPr lang="en-US" sz="2000" b="1" dirty="0" smtClean="0"/>
              <a:t>	c. </a:t>
            </a:r>
            <a:r>
              <a:rPr lang="en-US" sz="2000" b="1" dirty="0" err="1" smtClean="0"/>
              <a:t>condicionarías</a:t>
            </a:r>
            <a:r>
              <a:rPr lang="en-US" sz="2000" b="1" dirty="0" smtClean="0"/>
              <a:t> la </a:t>
            </a:r>
            <a:r>
              <a:rPr lang="en-US" sz="2000" b="1" dirty="0" err="1" smtClean="0"/>
              <a:t>oferta</a:t>
            </a:r>
            <a:r>
              <a:rPr lang="en-US" sz="2000" b="1" dirty="0" smtClean="0"/>
              <a:t> a __________________</a:t>
            </a:r>
          </a:p>
          <a:p>
            <a:r>
              <a:rPr lang="en-US" sz="2000" b="1" dirty="0"/>
              <a:t>	</a:t>
            </a:r>
            <a:r>
              <a:rPr lang="en-US" sz="2000" b="1" dirty="0" smtClean="0"/>
              <a:t>d. </a:t>
            </a:r>
            <a:r>
              <a:rPr lang="en-US" sz="2000" b="1" dirty="0" err="1" smtClean="0"/>
              <a:t>pedirías</a:t>
            </a:r>
            <a:r>
              <a:rPr lang="en-US" sz="2000" b="1" dirty="0" smtClean="0"/>
              <a:t> </a:t>
            </a:r>
            <a:r>
              <a:rPr lang="en-US" sz="2000" b="1" dirty="0" err="1" smtClean="0"/>
              <a:t>tiempo</a:t>
            </a:r>
            <a:r>
              <a:rPr lang="en-US" sz="2000" b="1" dirty="0" smtClean="0"/>
              <a:t> </a:t>
            </a:r>
            <a:r>
              <a:rPr lang="en-US" sz="2000" b="1" dirty="0" err="1" smtClean="0"/>
              <a:t>para</a:t>
            </a:r>
            <a:r>
              <a:rPr lang="en-US" sz="2000" b="1" dirty="0" smtClean="0"/>
              <a:t> </a:t>
            </a:r>
            <a:r>
              <a:rPr lang="en-US" sz="2000" b="1" dirty="0" err="1" smtClean="0"/>
              <a:t>pensarlo</a:t>
            </a:r>
            <a:endParaRPr lang="es-PR" sz="2000" b="1" dirty="0"/>
          </a:p>
        </p:txBody>
      </p:sp>
    </p:spTree>
    <p:extLst>
      <p:ext uri="{BB962C8B-B14F-4D97-AF65-F5344CB8AC3E}">
        <p14:creationId xmlns:p14="http://schemas.microsoft.com/office/powerpoint/2010/main" xmlns="" val="38223894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50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0" end="10"/>
                                            </p:txEl>
                                          </p:spTgt>
                                        </p:tgtEl>
                                        <p:attrNameLst>
                                          <p:attrName>style.visibility</p:attrName>
                                        </p:attrNameLst>
                                      </p:cBhvr>
                                      <p:to>
                                        <p:strVal val="visible"/>
                                      </p:to>
                                    </p:set>
                                    <p:animEffect transition="in" filter="fade">
                                      <p:cBhvr>
                                        <p:cTn id="10" dur="500"/>
                                        <p:tgtEl>
                                          <p:spTgt spid="4">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1" end="11"/>
                                            </p:txEl>
                                          </p:spTgt>
                                        </p:tgtEl>
                                        <p:attrNameLst>
                                          <p:attrName>style.visibility</p:attrName>
                                        </p:attrNameLst>
                                      </p:cBhvr>
                                      <p:to>
                                        <p:strVal val="visible"/>
                                      </p:to>
                                    </p:set>
                                    <p:animEffect transition="in" filter="fade">
                                      <p:cBhvr>
                                        <p:cTn id="13" dur="500"/>
                                        <p:tgtEl>
                                          <p:spTgt spid="4">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2" end="12"/>
                                            </p:txEl>
                                          </p:spTgt>
                                        </p:tgtEl>
                                        <p:attrNameLst>
                                          <p:attrName>style.visibility</p:attrName>
                                        </p:attrNameLst>
                                      </p:cBhvr>
                                      <p:to>
                                        <p:strVal val="visible"/>
                                      </p:to>
                                    </p:set>
                                    <p:animEffect transition="in" filter="fade">
                                      <p:cBhvr>
                                        <p:cTn id="16" dur="500"/>
                                        <p:tgtEl>
                                          <p:spTgt spid="4">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Effect transition="in" filter="fade">
                                      <p:cBhvr>
                                        <p:cTn id="19"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LisaSimpson"/>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486400" y="2438400"/>
            <a:ext cx="3333750" cy="35052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AutoShape 6"/>
          <p:cNvSpPr>
            <a:spLocks noChangeArrowheads="1"/>
          </p:cNvSpPr>
          <p:nvPr/>
        </p:nvSpPr>
        <p:spPr bwMode="auto">
          <a:xfrm>
            <a:off x="381000" y="457200"/>
            <a:ext cx="5105400" cy="3259832"/>
          </a:xfrm>
          <a:prstGeom prst="wedgeRectCallout">
            <a:avLst>
              <a:gd name="adj1" fmla="val 52426"/>
              <a:gd name="adj2" fmla="val 7604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r>
              <a:rPr lang="es-PR" sz="2800">
                <a:solidFill>
                  <a:srgbClr val="1C1C1C"/>
                </a:solidFill>
              </a:rPr>
              <a:t>Para producirla en cantidades industriales se generarían desechos químicos tóxicos, y resulta muy costoso eliminarlos mediante los procedimientos legales</a:t>
            </a:r>
            <a:endParaRPr lang="en-US" sz="2800">
              <a:solidFill>
                <a:srgbClr val="1C1C1C"/>
              </a:solidFill>
            </a:endParaRPr>
          </a:p>
        </p:txBody>
      </p:sp>
      <p:pic>
        <p:nvPicPr>
          <p:cNvPr id="4" name="Picture 8" descr="biohazardp"/>
          <p:cNvPicPr>
            <a:picLocks noChangeAspect="1" noChangeArrowheads="1"/>
          </p:cNvPicPr>
          <p:nvPr/>
        </p:nvPicPr>
        <p:blipFill>
          <a:blip r:embed="rId3" cstate="print">
            <a:clrChange>
              <a:clrFrom>
                <a:srgbClr val="F2F0FD"/>
              </a:clrFrom>
              <a:clrTo>
                <a:srgbClr val="F2F0FD">
                  <a:alpha val="0"/>
                </a:srgbClr>
              </a:clrTo>
            </a:clrChange>
            <a:extLst>
              <a:ext uri="{28A0092B-C50C-407E-A947-70E740481C1C}">
                <a14:useLocalDpi xmlns:a14="http://schemas.microsoft.com/office/drawing/2010/main" xmlns="" val="0"/>
              </a:ext>
            </a:extLst>
          </a:blip>
          <a:srcRect/>
          <a:stretch>
            <a:fillRect/>
          </a:stretch>
        </p:blipFill>
        <p:spPr bwMode="auto">
          <a:xfrm>
            <a:off x="1143000" y="3581400"/>
            <a:ext cx="3124200" cy="26495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19848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lisa-yell"/>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105400" y="2136937"/>
            <a:ext cx="3333750" cy="453325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AutoShape 6"/>
          <p:cNvSpPr>
            <a:spLocks noChangeArrowheads="1"/>
          </p:cNvSpPr>
          <p:nvPr/>
        </p:nvSpPr>
        <p:spPr bwMode="auto">
          <a:xfrm>
            <a:off x="533400" y="548679"/>
            <a:ext cx="4572000" cy="3207807"/>
          </a:xfrm>
          <a:prstGeom prst="wedgeRectCallout">
            <a:avLst>
              <a:gd name="adj1" fmla="val 74514"/>
              <a:gd name="adj2" fmla="val 8281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r>
              <a:rPr lang="es-PR" sz="2800">
                <a:solidFill>
                  <a:srgbClr val="1C1C1C"/>
                </a:solidFill>
              </a:rPr>
              <a:t>La compañía decide desecharlos temporalmente en un acuífero de agua subterránea del cual nadie utiliza como agua potable.</a:t>
            </a:r>
            <a:endParaRPr lang="en-US" sz="2800">
              <a:solidFill>
                <a:srgbClr val="1C1C1C"/>
              </a:solidFill>
            </a:endParaRPr>
          </a:p>
        </p:txBody>
      </p:sp>
    </p:spTree>
    <p:extLst>
      <p:ext uri="{BB962C8B-B14F-4D97-AF65-F5344CB8AC3E}">
        <p14:creationId xmlns:p14="http://schemas.microsoft.com/office/powerpoint/2010/main" xmlns="" val="2619848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logosp"/>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066800" y="3573016"/>
            <a:ext cx="2014538" cy="3142110"/>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11" descr="500px-Lisa_Simps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096000" y="3208815"/>
            <a:ext cx="2819400" cy="319198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AutoShape 6"/>
          <p:cNvSpPr>
            <a:spLocks noChangeArrowheads="1"/>
          </p:cNvSpPr>
          <p:nvPr/>
        </p:nvSpPr>
        <p:spPr bwMode="auto">
          <a:xfrm>
            <a:off x="1066800" y="764704"/>
            <a:ext cx="4724400" cy="2588096"/>
          </a:xfrm>
          <a:prstGeom prst="wedgeRectCallout">
            <a:avLst>
              <a:gd name="adj1" fmla="val 68986"/>
              <a:gd name="adj2" fmla="val 1030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just" eaLnBrk="1" hangingPunct="1">
              <a:lnSpc>
                <a:spcPct val="80000"/>
              </a:lnSpc>
              <a:spcBef>
                <a:spcPct val="20000"/>
              </a:spcBef>
            </a:pPr>
            <a:r>
              <a:rPr lang="es-PR" sz="2400">
                <a:solidFill>
                  <a:srgbClr val="1C1C1C"/>
                </a:solidFill>
              </a:rPr>
              <a:t>Esto ocurrirá en lo que el producto genera dinero para la compañía, y a la vez salva miles de vidas, para entonces poder costear la limpieza del acuífero, y eliminar los desechos de la manera adecuada.</a:t>
            </a:r>
            <a:endParaRPr lang="en-US" sz="2400">
              <a:solidFill>
                <a:srgbClr val="1C1C1C"/>
              </a:solidFill>
            </a:endParaRPr>
          </a:p>
          <a:p>
            <a:pPr algn="ctr"/>
            <a:endParaRPr lang="en-US" sz="2400"/>
          </a:p>
        </p:txBody>
      </p:sp>
    </p:spTree>
    <p:extLst>
      <p:ext uri="{BB962C8B-B14F-4D97-AF65-F5344CB8AC3E}">
        <p14:creationId xmlns:p14="http://schemas.microsoft.com/office/powerpoint/2010/main" xmlns="" val="2619848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Simpsons Art Prints, Posters - The Lisa Simpson Scream]">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48200" y="1828800"/>
            <a:ext cx="3152775" cy="473392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AutoShape 6"/>
          <p:cNvSpPr>
            <a:spLocks noChangeArrowheads="1"/>
          </p:cNvSpPr>
          <p:nvPr/>
        </p:nvSpPr>
        <p:spPr bwMode="auto">
          <a:xfrm>
            <a:off x="457200" y="685800"/>
            <a:ext cx="3581400" cy="2590800"/>
          </a:xfrm>
          <a:prstGeom prst="wedgeRectCallout">
            <a:avLst>
              <a:gd name="adj1" fmla="val 79833"/>
              <a:gd name="adj2" fmla="val 9154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es-PR"/>
          </a:p>
        </p:txBody>
      </p:sp>
      <p:sp>
        <p:nvSpPr>
          <p:cNvPr id="4" name="Text Box 7"/>
          <p:cNvSpPr txBox="1">
            <a:spLocks noChangeArrowheads="1"/>
          </p:cNvSpPr>
          <p:nvPr/>
        </p:nvSpPr>
        <p:spPr bwMode="auto">
          <a:xfrm>
            <a:off x="457200" y="692696"/>
            <a:ext cx="3581400" cy="2677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spcBef>
                <a:spcPct val="50000"/>
              </a:spcBef>
            </a:pPr>
            <a:r>
              <a:rPr lang="es-ES_tradnl" sz="2400" dirty="0">
                <a:solidFill>
                  <a:srgbClr val="1C1C1C"/>
                </a:solidFill>
              </a:rPr>
              <a:t>¿Crees que la compañía debería continuar con la producción del medicamento pese a su impacto  </a:t>
            </a:r>
            <a:r>
              <a:rPr lang="es-ES_tradnl" sz="2400" dirty="0" smtClean="0">
                <a:solidFill>
                  <a:srgbClr val="1C1C1C"/>
                </a:solidFill>
              </a:rPr>
              <a:t>  ambiental</a:t>
            </a:r>
            <a:r>
              <a:rPr lang="es-ES_tradnl" sz="2400" dirty="0">
                <a:solidFill>
                  <a:srgbClr val="1C1C1C"/>
                </a:solidFill>
              </a:rPr>
              <a:t>?</a:t>
            </a:r>
          </a:p>
        </p:txBody>
      </p:sp>
    </p:spTree>
    <p:extLst>
      <p:ext uri="{BB962C8B-B14F-4D97-AF65-F5344CB8AC3E}">
        <p14:creationId xmlns:p14="http://schemas.microsoft.com/office/powerpoint/2010/main" xmlns="" val="2619848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228600" y="1988840"/>
            <a:ext cx="8686800" cy="4136504"/>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a:lnSpc>
                <a:spcPct val="90000"/>
              </a:lnSpc>
            </a:pPr>
            <a:r>
              <a:rPr lang="es-ES_tradnl" b="1" dirty="0" smtClean="0">
                <a:solidFill>
                  <a:srgbClr val="1C1C1C"/>
                </a:solidFill>
              </a:rPr>
              <a:t>Al no estar aislado de una sociedad, el uso de su libertad (elegir) como ser humano podría tener unas connotaciones graves sobre los demás</a:t>
            </a:r>
            <a:r>
              <a:rPr lang="en-US" b="1" dirty="0" smtClean="0">
                <a:solidFill>
                  <a:srgbClr val="1C1C1C"/>
                </a:solidFill>
              </a:rPr>
              <a:t>.</a:t>
            </a:r>
          </a:p>
          <a:p>
            <a:pPr>
              <a:lnSpc>
                <a:spcPct val="90000"/>
              </a:lnSpc>
            </a:pPr>
            <a:endParaRPr lang="en-US" b="1" dirty="0" smtClean="0">
              <a:solidFill>
                <a:srgbClr val="1C1C1C"/>
              </a:solidFill>
            </a:endParaRPr>
          </a:p>
          <a:p>
            <a:pPr>
              <a:lnSpc>
                <a:spcPct val="90000"/>
              </a:lnSpc>
            </a:pPr>
            <a:r>
              <a:rPr lang="es-ES_tradnl" b="1" dirty="0" smtClean="0">
                <a:solidFill>
                  <a:srgbClr val="1C1C1C"/>
                </a:solidFill>
              </a:rPr>
              <a:t>Aqu</a:t>
            </a:r>
            <a:r>
              <a:rPr lang="es-ES_tradnl" b="1" dirty="0" smtClean="0">
                <a:solidFill>
                  <a:srgbClr val="1C1C1C"/>
                </a:solidFill>
                <a:cs typeface="Tahoma" pitchFamily="34" charset="0"/>
              </a:rPr>
              <a:t>í </a:t>
            </a:r>
            <a:r>
              <a:rPr lang="es-ES_tradnl" b="1" dirty="0" smtClean="0">
                <a:solidFill>
                  <a:srgbClr val="1C1C1C"/>
                </a:solidFill>
              </a:rPr>
              <a:t>es entonces donde cabe la ética de la investigación.</a:t>
            </a:r>
          </a:p>
          <a:p>
            <a:pPr>
              <a:lnSpc>
                <a:spcPct val="90000"/>
              </a:lnSpc>
            </a:pPr>
            <a:endParaRPr lang="es-ES_tradnl" b="1" dirty="0" smtClean="0">
              <a:solidFill>
                <a:srgbClr val="1C1C1C"/>
              </a:solidFill>
            </a:endParaRPr>
          </a:p>
          <a:p>
            <a:pPr>
              <a:lnSpc>
                <a:spcPct val="90000"/>
              </a:lnSpc>
            </a:pPr>
            <a:r>
              <a:rPr lang="en-US" b="1" dirty="0" smtClean="0">
                <a:solidFill>
                  <a:srgbClr val="1C1C1C"/>
                </a:solidFill>
              </a:rPr>
              <a:t>La </a:t>
            </a:r>
            <a:r>
              <a:rPr lang="en-US" b="1" dirty="0" err="1" smtClean="0">
                <a:solidFill>
                  <a:srgbClr val="1C1C1C"/>
                </a:solidFill>
              </a:rPr>
              <a:t>ética</a:t>
            </a:r>
            <a:r>
              <a:rPr lang="en-US" b="1" dirty="0" smtClean="0">
                <a:solidFill>
                  <a:srgbClr val="1C1C1C"/>
                </a:solidFill>
              </a:rPr>
              <a:t> </a:t>
            </a:r>
            <a:r>
              <a:rPr lang="en-US" b="1" dirty="0" err="1" smtClean="0">
                <a:solidFill>
                  <a:srgbClr val="1C1C1C"/>
                </a:solidFill>
              </a:rPr>
              <a:t>nos</a:t>
            </a:r>
            <a:r>
              <a:rPr lang="en-US" b="1" dirty="0" smtClean="0">
                <a:solidFill>
                  <a:srgbClr val="1C1C1C"/>
                </a:solidFill>
              </a:rPr>
              <a:t> </a:t>
            </a:r>
            <a:r>
              <a:rPr lang="en-US" b="1" dirty="0" err="1" smtClean="0">
                <a:solidFill>
                  <a:srgbClr val="1C1C1C"/>
                </a:solidFill>
              </a:rPr>
              <a:t>sirve</a:t>
            </a:r>
            <a:r>
              <a:rPr lang="en-US" b="1" dirty="0" smtClean="0">
                <a:solidFill>
                  <a:srgbClr val="1C1C1C"/>
                </a:solidFill>
              </a:rPr>
              <a:t> de</a:t>
            </a:r>
            <a:r>
              <a:rPr lang="es-ES_tradnl" b="1" dirty="0" smtClean="0">
                <a:solidFill>
                  <a:srgbClr val="1C1C1C"/>
                </a:solidFill>
              </a:rPr>
              <a:t> luz en medio del mundo </a:t>
            </a:r>
            <a:r>
              <a:rPr lang="es-ES_tradnl" b="1" u="sng" dirty="0" smtClean="0">
                <a:solidFill>
                  <a:srgbClr val="777777"/>
                </a:solidFill>
                <a:effectLst>
                  <a:outerShdw blurRad="38100" dist="38100" dir="2700000" algn="tl">
                    <a:srgbClr val="000000"/>
                  </a:outerShdw>
                </a:effectLst>
              </a:rPr>
              <a:t>Gris</a:t>
            </a:r>
            <a:r>
              <a:rPr lang="es-ES_tradnl" b="1" dirty="0" smtClean="0">
                <a:solidFill>
                  <a:srgbClr val="1C1C1C"/>
                </a:solidFill>
              </a:rPr>
              <a:t>.</a:t>
            </a:r>
            <a:endParaRPr lang="es-ES_tradnl" b="1" dirty="0">
              <a:solidFill>
                <a:srgbClr val="1C1C1C"/>
              </a:solidFill>
            </a:endParaRPr>
          </a:p>
        </p:txBody>
      </p:sp>
      <p:sp>
        <p:nvSpPr>
          <p:cNvPr id="4" name="TextBox 3"/>
          <p:cNvSpPr txBox="1"/>
          <p:nvPr/>
        </p:nvSpPr>
        <p:spPr>
          <a:xfrm>
            <a:off x="2915816" y="692696"/>
            <a:ext cx="2941832" cy="584775"/>
          </a:xfrm>
          <a:prstGeom prst="rect">
            <a:avLst/>
          </a:prstGeom>
          <a:noFill/>
        </p:spPr>
        <p:txBody>
          <a:bodyPr wrap="none" rtlCol="0">
            <a:spAutoFit/>
          </a:bodyPr>
          <a:lstStyle/>
          <a:p>
            <a:pPr algn="ctr"/>
            <a:r>
              <a:rPr lang="en-US" sz="3200" b="1" dirty="0" smtClean="0">
                <a:effectLst>
                  <a:outerShdw blurRad="38100" dist="38100" dir="2700000" algn="tl">
                    <a:srgbClr val="000000">
                      <a:alpha val="43137"/>
                    </a:srgbClr>
                  </a:outerShdw>
                </a:effectLst>
                <a:latin typeface="Arial" pitchFamily="34" charset="0"/>
                <a:cs typeface="Arial" pitchFamily="34" charset="0"/>
              </a:rPr>
              <a:t>En </a:t>
            </a:r>
            <a:r>
              <a:rPr lang="en-US" sz="3200" b="1" dirty="0" err="1" smtClean="0">
                <a:effectLst>
                  <a:outerShdw blurRad="38100" dist="38100" dir="2700000" algn="tl">
                    <a:srgbClr val="000000">
                      <a:alpha val="43137"/>
                    </a:srgbClr>
                  </a:outerShdw>
                </a:effectLst>
                <a:latin typeface="Arial" pitchFamily="34" charset="0"/>
                <a:cs typeface="Arial" pitchFamily="34" charset="0"/>
              </a:rPr>
              <a:t>resumen</a:t>
            </a:r>
            <a:r>
              <a:rPr lang="en-US" sz="3200" b="1" dirty="0" smtClean="0">
                <a:effectLst>
                  <a:outerShdw blurRad="38100" dist="38100" dir="2700000" algn="tl">
                    <a:srgbClr val="000000">
                      <a:alpha val="43137"/>
                    </a:srgbClr>
                  </a:outerShdw>
                </a:effectLst>
                <a:latin typeface="Arial" pitchFamily="34" charset="0"/>
                <a:cs typeface="Arial" pitchFamily="34" charset="0"/>
              </a:rPr>
              <a:t>…</a:t>
            </a:r>
          </a:p>
        </p:txBody>
      </p:sp>
    </p:spTree>
    <p:extLst>
      <p:ext uri="{BB962C8B-B14F-4D97-AF65-F5344CB8AC3E}">
        <p14:creationId xmlns:p14="http://schemas.microsoft.com/office/powerpoint/2010/main" xmlns="" val="26198489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9552" y="622429"/>
            <a:ext cx="8352928" cy="646331"/>
          </a:xfrm>
          <a:prstGeom prst="rect">
            <a:avLst/>
          </a:prstGeom>
          <a:noFill/>
        </p:spPr>
        <p:txBody>
          <a:bodyPr wrap="square" rtlCol="0">
            <a:spAutoFit/>
          </a:bodyPr>
          <a:lstStyle/>
          <a:p>
            <a:r>
              <a:rPr lang="en-US" sz="3600" b="1" dirty="0" err="1" smtClean="0">
                <a:effectLst>
                  <a:outerShdw blurRad="38100" dist="38100" dir="2700000" algn="tl">
                    <a:srgbClr val="000000">
                      <a:alpha val="43137"/>
                    </a:srgbClr>
                  </a:outerShdw>
                </a:effectLst>
              </a:rPr>
              <a:t>Conoce</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tus</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comités</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Institucionales</a:t>
            </a:r>
            <a:endParaRPr lang="es-PR" sz="3600" b="1" dirty="0">
              <a:effectLst>
                <a:outerShdw blurRad="38100" dist="38100" dir="2700000" algn="tl">
                  <a:srgbClr val="000000">
                    <a:alpha val="43137"/>
                  </a:srgbClr>
                </a:outerShdw>
              </a:effectLst>
            </a:endParaRPr>
          </a:p>
        </p:txBody>
      </p:sp>
      <p:sp>
        <p:nvSpPr>
          <p:cNvPr id="4" name="Rectangle 3"/>
          <p:cNvSpPr/>
          <p:nvPr/>
        </p:nvSpPr>
        <p:spPr>
          <a:xfrm>
            <a:off x="971600" y="1988840"/>
            <a:ext cx="7128792" cy="4708981"/>
          </a:xfrm>
          <a:prstGeom prst="rect">
            <a:avLst/>
          </a:prstGeom>
        </p:spPr>
        <p:txBody>
          <a:bodyPr wrap="square">
            <a:spAutoFit/>
          </a:bodyPr>
          <a:lstStyle/>
          <a:p>
            <a:pPr marL="342900" indent="-342900">
              <a:spcBef>
                <a:spcPct val="50000"/>
              </a:spcBef>
              <a:buClr>
                <a:srgbClr val="FF0000"/>
              </a:buClr>
              <a:buFont typeface="Wingdings" pitchFamily="2" charset="2"/>
              <a:buChar char="q"/>
            </a:pPr>
            <a:r>
              <a:rPr lang="en-US" sz="2400" b="1" dirty="0" err="1" smtClean="0">
                <a:solidFill>
                  <a:srgbClr val="1C1C1C"/>
                </a:solidFill>
              </a:rPr>
              <a:t>Oficial</a:t>
            </a:r>
            <a:r>
              <a:rPr lang="en-US" sz="2400" b="1" dirty="0" smtClean="0">
                <a:solidFill>
                  <a:srgbClr val="1C1C1C"/>
                </a:solidFill>
              </a:rPr>
              <a:t> de </a:t>
            </a:r>
            <a:r>
              <a:rPr lang="en-US" sz="2400" b="1" dirty="0" err="1" smtClean="0">
                <a:solidFill>
                  <a:srgbClr val="1C1C1C"/>
                </a:solidFill>
              </a:rPr>
              <a:t>integridad</a:t>
            </a:r>
            <a:r>
              <a:rPr lang="en-US" sz="2400" b="1" dirty="0" smtClean="0">
                <a:solidFill>
                  <a:srgbClr val="1C1C1C"/>
                </a:solidFill>
              </a:rPr>
              <a:t> en la </a:t>
            </a:r>
            <a:r>
              <a:rPr lang="en-US" sz="2400" b="1" dirty="0" err="1" smtClean="0">
                <a:solidFill>
                  <a:srgbClr val="1C1C1C"/>
                </a:solidFill>
              </a:rPr>
              <a:t>investigación</a:t>
            </a:r>
            <a:r>
              <a:rPr lang="en-US" sz="2400" b="1" dirty="0" smtClean="0">
                <a:solidFill>
                  <a:srgbClr val="1C1C1C"/>
                </a:solidFill>
              </a:rPr>
              <a:t> (ORI)</a:t>
            </a:r>
          </a:p>
          <a:p>
            <a:pPr marL="342900" indent="-342900">
              <a:spcBef>
                <a:spcPct val="50000"/>
              </a:spcBef>
              <a:buClr>
                <a:srgbClr val="00B0F0"/>
              </a:buClr>
              <a:buFont typeface="Wingdings" pitchFamily="2" charset="2"/>
              <a:buChar char="q"/>
            </a:pPr>
            <a:r>
              <a:rPr lang="en-US" sz="2400" b="1" dirty="0">
                <a:solidFill>
                  <a:srgbClr val="1C1C1C"/>
                </a:solidFill>
              </a:rPr>
              <a:t>Institutional Review </a:t>
            </a:r>
            <a:r>
              <a:rPr lang="en-US" sz="2400" b="1" dirty="0" smtClean="0">
                <a:solidFill>
                  <a:srgbClr val="1C1C1C"/>
                </a:solidFill>
              </a:rPr>
              <a:t>Board (IRB), </a:t>
            </a:r>
            <a:r>
              <a:rPr lang="en-US" sz="2400" b="1" dirty="0">
                <a:solidFill>
                  <a:srgbClr val="1C1C1C"/>
                </a:solidFill>
              </a:rPr>
              <a:t>independent ethics committee (IEC) or ethical review board (ERB). </a:t>
            </a:r>
          </a:p>
          <a:p>
            <a:pPr marL="342900" indent="-342900">
              <a:spcBef>
                <a:spcPct val="50000"/>
              </a:spcBef>
              <a:buClr>
                <a:srgbClr val="7030A0"/>
              </a:buClr>
              <a:buFont typeface="Wingdings" pitchFamily="2" charset="2"/>
              <a:buChar char="q"/>
            </a:pPr>
            <a:r>
              <a:rPr lang="en-US" sz="2400" b="1" dirty="0">
                <a:solidFill>
                  <a:srgbClr val="1C1C1C"/>
                </a:solidFill>
              </a:rPr>
              <a:t>Institutional Animal Care and Use Committee (IACUC).</a:t>
            </a:r>
          </a:p>
          <a:p>
            <a:pPr marL="342900" indent="-342900">
              <a:spcBef>
                <a:spcPct val="50000"/>
              </a:spcBef>
              <a:buClr>
                <a:srgbClr val="00B050"/>
              </a:buClr>
              <a:buFont typeface="Wingdings" pitchFamily="2" charset="2"/>
              <a:buChar char="q"/>
            </a:pPr>
            <a:r>
              <a:rPr lang="en-US" sz="2400" b="1" dirty="0" smtClean="0">
                <a:solidFill>
                  <a:srgbClr val="1C1C1C"/>
                </a:solidFill>
              </a:rPr>
              <a:t>Institutional Biosafety Committee (IBC)</a:t>
            </a:r>
          </a:p>
          <a:p>
            <a:pPr marL="342900" indent="-342900">
              <a:spcBef>
                <a:spcPct val="50000"/>
              </a:spcBef>
              <a:buClr>
                <a:srgbClr val="0070C0"/>
              </a:buClr>
              <a:buFont typeface="Wingdings" pitchFamily="2" charset="2"/>
              <a:buChar char="q"/>
            </a:pPr>
            <a:endParaRPr lang="en-US" sz="2400" b="1" dirty="0" smtClean="0">
              <a:solidFill>
                <a:srgbClr val="1C1C1C"/>
              </a:solidFill>
            </a:endParaRPr>
          </a:p>
          <a:p>
            <a:pPr algn="ctr">
              <a:spcBef>
                <a:spcPct val="50000"/>
              </a:spcBef>
              <a:buClr>
                <a:srgbClr val="0070C0"/>
              </a:buClr>
            </a:pPr>
            <a:r>
              <a:rPr lang="en-US" sz="2400" b="1" dirty="0" smtClean="0">
                <a:solidFill>
                  <a:srgbClr val="1C1C1C"/>
                </a:solidFill>
              </a:rPr>
              <a:t>http</a:t>
            </a:r>
            <a:r>
              <a:rPr lang="en-US" sz="2400" b="1" dirty="0">
                <a:solidFill>
                  <a:srgbClr val="1C1C1C"/>
                </a:solidFill>
              </a:rPr>
              <a:t>://www.nih.gov</a:t>
            </a:r>
            <a:r>
              <a:rPr lang="en-US" sz="2400" b="1" dirty="0" smtClean="0">
                <a:solidFill>
                  <a:srgbClr val="1C1C1C"/>
                </a:solidFill>
              </a:rPr>
              <a:t>/</a:t>
            </a:r>
            <a:r>
              <a:rPr lang="en-US" sz="2400" b="1" dirty="0">
                <a:solidFill>
                  <a:srgbClr val="1C1C1C"/>
                </a:solidFill>
              </a:rPr>
              <a:t>, http://ethics.od.nih.gov/ </a:t>
            </a:r>
          </a:p>
        </p:txBody>
      </p:sp>
    </p:spTree>
    <p:extLst>
      <p:ext uri="{BB962C8B-B14F-4D97-AF65-F5344CB8AC3E}">
        <p14:creationId xmlns:p14="http://schemas.microsoft.com/office/powerpoint/2010/main" xmlns="" val="28602882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5"/>
          <p:cNvSpPr txBox="1">
            <a:spLocks noChangeArrowheads="1"/>
          </p:cNvSpPr>
          <p:nvPr/>
        </p:nvSpPr>
        <p:spPr bwMode="auto">
          <a:xfrm>
            <a:off x="218877" y="1916758"/>
            <a:ext cx="18473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s-PR" sz="2400"/>
          </a:p>
        </p:txBody>
      </p:sp>
      <p:sp>
        <p:nvSpPr>
          <p:cNvPr id="3" name="Text Box 16"/>
          <p:cNvSpPr txBox="1">
            <a:spLocks noChangeArrowheads="1"/>
          </p:cNvSpPr>
          <p:nvPr/>
        </p:nvSpPr>
        <p:spPr bwMode="auto">
          <a:xfrm>
            <a:off x="420543" y="1700808"/>
            <a:ext cx="8654933" cy="48936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buClr>
                <a:srgbClr val="FF0000"/>
              </a:buClr>
              <a:buFont typeface="Wingdings" pitchFamily="2" charset="2"/>
              <a:buChar char="q"/>
            </a:pPr>
            <a:r>
              <a:rPr lang="en-US" sz="2400" b="1" dirty="0">
                <a:solidFill>
                  <a:srgbClr val="1C1C1C"/>
                </a:solidFill>
                <a:cs typeface="Tahoma" pitchFamily="34" charset="0"/>
              </a:rPr>
              <a:t> Srta. Lorna Enid </a:t>
            </a:r>
            <a:r>
              <a:rPr lang="en-US" sz="2400" b="1" dirty="0" err="1">
                <a:solidFill>
                  <a:srgbClr val="1C1C1C"/>
                </a:solidFill>
                <a:cs typeface="Tahoma" pitchFamily="34" charset="0"/>
              </a:rPr>
              <a:t>Muñiz</a:t>
            </a:r>
            <a:r>
              <a:rPr lang="en-US" sz="2400" b="1" dirty="0">
                <a:solidFill>
                  <a:srgbClr val="1C1C1C"/>
                </a:solidFill>
                <a:cs typeface="Tahoma" pitchFamily="34" charset="0"/>
              </a:rPr>
              <a:t> Cruz</a:t>
            </a:r>
          </a:p>
          <a:p>
            <a:endParaRPr lang="en-US" sz="2400" b="1" dirty="0">
              <a:solidFill>
                <a:srgbClr val="1C1C1C"/>
              </a:solidFill>
              <a:cs typeface="Tahoma" pitchFamily="34" charset="0"/>
            </a:endParaRPr>
          </a:p>
          <a:p>
            <a:pPr>
              <a:buClr>
                <a:schemeClr val="hlink"/>
              </a:buClr>
              <a:buFont typeface="Wingdings" pitchFamily="2" charset="2"/>
              <a:buChar char="q"/>
            </a:pPr>
            <a:r>
              <a:rPr lang="en-US" sz="2400" b="1" dirty="0">
                <a:solidFill>
                  <a:srgbClr val="1C1C1C"/>
                </a:solidFill>
                <a:cs typeface="Tahoma" pitchFamily="34" charset="0"/>
              </a:rPr>
              <a:t> Sr. </a:t>
            </a:r>
            <a:r>
              <a:rPr lang="en-US" sz="2400" b="1" dirty="0" err="1">
                <a:solidFill>
                  <a:srgbClr val="1C1C1C"/>
                </a:solidFill>
                <a:cs typeface="Tahoma" pitchFamily="34" charset="0"/>
              </a:rPr>
              <a:t>Anardi</a:t>
            </a:r>
            <a:r>
              <a:rPr lang="en-US" sz="2400" b="1" dirty="0">
                <a:solidFill>
                  <a:srgbClr val="1C1C1C"/>
                </a:solidFill>
                <a:cs typeface="Tahoma" pitchFamily="34" charset="0"/>
              </a:rPr>
              <a:t> Antonio </a:t>
            </a:r>
            <a:r>
              <a:rPr lang="en-US" sz="2400" b="1" dirty="0" err="1">
                <a:solidFill>
                  <a:srgbClr val="1C1C1C"/>
                </a:solidFill>
                <a:cs typeface="Tahoma" pitchFamily="34" charset="0"/>
              </a:rPr>
              <a:t>Agosto</a:t>
            </a:r>
            <a:r>
              <a:rPr lang="en-US" sz="2400" b="1" dirty="0">
                <a:solidFill>
                  <a:srgbClr val="1C1C1C"/>
                </a:solidFill>
                <a:cs typeface="Tahoma" pitchFamily="34" charset="0"/>
              </a:rPr>
              <a:t> </a:t>
            </a:r>
            <a:r>
              <a:rPr lang="en-US" sz="2400" b="1" dirty="0" err="1">
                <a:solidFill>
                  <a:srgbClr val="1C1C1C"/>
                </a:solidFill>
                <a:cs typeface="Tahoma" pitchFamily="34" charset="0"/>
              </a:rPr>
              <a:t>Mujica</a:t>
            </a:r>
            <a:endParaRPr lang="en-US" sz="2400" b="1" dirty="0">
              <a:solidFill>
                <a:srgbClr val="1C1C1C"/>
              </a:solidFill>
              <a:cs typeface="Tahoma" pitchFamily="34" charset="0"/>
            </a:endParaRPr>
          </a:p>
          <a:p>
            <a:pPr>
              <a:buClr>
                <a:schemeClr val="hlink"/>
              </a:buClr>
              <a:buFont typeface="Wingdings" pitchFamily="2" charset="2"/>
              <a:buChar char="q"/>
            </a:pPr>
            <a:endParaRPr lang="en-US" sz="2400" b="1" dirty="0">
              <a:solidFill>
                <a:srgbClr val="1C1C1C"/>
              </a:solidFill>
              <a:cs typeface="Tahoma" pitchFamily="34" charset="0"/>
            </a:endParaRPr>
          </a:p>
          <a:p>
            <a:pPr>
              <a:buClr>
                <a:schemeClr val="folHlink"/>
              </a:buClr>
              <a:buFont typeface="Wingdings" pitchFamily="2" charset="2"/>
              <a:buChar char="q"/>
            </a:pPr>
            <a:r>
              <a:rPr lang="en-US" sz="2400" b="1" dirty="0">
                <a:solidFill>
                  <a:srgbClr val="1C1C1C"/>
                </a:solidFill>
                <a:cs typeface="Tahoma" pitchFamily="34" charset="0"/>
              </a:rPr>
              <a:t> NSF</a:t>
            </a:r>
            <a:r>
              <a:rPr lang="en-US" altLang="ko-KR" sz="2400" b="1" dirty="0">
                <a:solidFill>
                  <a:srgbClr val="000000"/>
                </a:solidFill>
                <a:ea typeface="굴림" charset="-127"/>
                <a:cs typeface="Tahoma" pitchFamily="34" charset="0"/>
              </a:rPr>
              <a:t> 0629377 Graduate Education in Research Ethics </a:t>
            </a:r>
          </a:p>
          <a:p>
            <a:pPr>
              <a:buClr>
                <a:schemeClr val="hlink"/>
              </a:buClr>
              <a:buFont typeface="Wingdings" pitchFamily="2" charset="2"/>
              <a:buNone/>
            </a:pPr>
            <a:r>
              <a:rPr lang="en-US" altLang="ko-KR" sz="2400" b="1" dirty="0">
                <a:solidFill>
                  <a:srgbClr val="000000"/>
                </a:solidFill>
                <a:ea typeface="굴림" charset="-127"/>
                <a:cs typeface="Tahoma" pitchFamily="34" charset="0"/>
              </a:rPr>
              <a:t>    for Scientist and </a:t>
            </a:r>
            <a:r>
              <a:rPr lang="en-US" altLang="ko-KR" sz="2400" b="1" dirty="0" smtClean="0">
                <a:solidFill>
                  <a:srgbClr val="000000"/>
                </a:solidFill>
                <a:ea typeface="굴림" charset="-127"/>
                <a:cs typeface="Tahoma" pitchFamily="34" charset="0"/>
              </a:rPr>
              <a:t>Engineers (GERESE).</a:t>
            </a:r>
            <a:endParaRPr lang="en-US" altLang="ko-KR" sz="2400" b="1" dirty="0">
              <a:solidFill>
                <a:srgbClr val="000000"/>
              </a:solidFill>
              <a:ea typeface="굴림" charset="-127"/>
              <a:cs typeface="Tahoma" pitchFamily="34" charset="0"/>
            </a:endParaRPr>
          </a:p>
          <a:p>
            <a:pPr>
              <a:buClr>
                <a:schemeClr val="hlink"/>
              </a:buClr>
              <a:buFont typeface="Wingdings" pitchFamily="2" charset="2"/>
              <a:buNone/>
            </a:pPr>
            <a:endParaRPr lang="en-US" altLang="ko-KR" sz="2400" b="1" dirty="0">
              <a:solidFill>
                <a:srgbClr val="000000"/>
              </a:solidFill>
              <a:ea typeface="굴림" charset="-127"/>
              <a:cs typeface="Tahoma" pitchFamily="34" charset="0"/>
            </a:endParaRPr>
          </a:p>
          <a:p>
            <a:pPr>
              <a:buClr>
                <a:srgbClr val="800080"/>
              </a:buClr>
              <a:buFont typeface="Wingdings" pitchFamily="2" charset="2"/>
              <a:buChar char="q"/>
            </a:pPr>
            <a:r>
              <a:rPr lang="en-US" sz="2400" b="1" dirty="0">
                <a:solidFill>
                  <a:srgbClr val="000000"/>
                </a:solidFill>
                <a:ea typeface="Times New Roman" pitchFamily="18" charset="0"/>
                <a:cs typeface="Tahoma" pitchFamily="34" charset="0"/>
              </a:rPr>
              <a:t> Sr. Morgan </a:t>
            </a:r>
            <a:r>
              <a:rPr lang="en-US" sz="2400" b="1" dirty="0" err="1">
                <a:solidFill>
                  <a:srgbClr val="000000"/>
                </a:solidFill>
                <a:ea typeface="Times New Roman" pitchFamily="18" charset="0"/>
                <a:cs typeface="Tahoma" pitchFamily="34" charset="0"/>
              </a:rPr>
              <a:t>Echeverry</a:t>
            </a:r>
            <a:r>
              <a:rPr lang="en-US" sz="2400" b="1" dirty="0">
                <a:solidFill>
                  <a:srgbClr val="000000"/>
                </a:solidFill>
                <a:ea typeface="Times New Roman" pitchFamily="18" charset="0"/>
                <a:cs typeface="Tahoma" pitchFamily="34" charset="0"/>
              </a:rPr>
              <a:t> y Erica </a:t>
            </a:r>
            <a:r>
              <a:rPr lang="en-US" sz="2400" b="1" dirty="0" smtClean="0">
                <a:solidFill>
                  <a:srgbClr val="000000"/>
                </a:solidFill>
                <a:ea typeface="Times New Roman" pitchFamily="18" charset="0"/>
                <a:cs typeface="Tahoma" pitchFamily="34" charset="0"/>
              </a:rPr>
              <a:t>Jaramillo</a:t>
            </a:r>
          </a:p>
          <a:p>
            <a:pPr>
              <a:buClr>
                <a:srgbClr val="800080"/>
              </a:buClr>
              <a:buFont typeface="Wingdings" pitchFamily="2" charset="2"/>
              <a:buChar char="q"/>
            </a:pPr>
            <a:endParaRPr lang="en-US" sz="2400" b="1" dirty="0">
              <a:solidFill>
                <a:srgbClr val="000000"/>
              </a:solidFill>
              <a:ea typeface="Times New Roman" pitchFamily="18" charset="0"/>
              <a:cs typeface="Tahoma" pitchFamily="34" charset="0"/>
            </a:endParaRPr>
          </a:p>
          <a:p>
            <a:pPr>
              <a:buClr>
                <a:srgbClr val="800080"/>
              </a:buClr>
              <a:buFont typeface="Wingdings" pitchFamily="2" charset="2"/>
              <a:buChar char="q"/>
            </a:pPr>
            <a:r>
              <a:rPr lang="en-US" sz="2400" b="1" dirty="0" smtClean="0">
                <a:solidFill>
                  <a:srgbClr val="000000"/>
                </a:solidFill>
                <a:ea typeface="Times New Roman" pitchFamily="18" charset="0"/>
                <a:cs typeface="Tahoma" pitchFamily="34" charset="0"/>
              </a:rPr>
              <a:t> Drs. William Frey, Jorge </a:t>
            </a:r>
            <a:r>
              <a:rPr lang="en-US" sz="2400" b="1" dirty="0" err="1" smtClean="0">
                <a:solidFill>
                  <a:srgbClr val="000000"/>
                </a:solidFill>
                <a:ea typeface="Times New Roman" pitchFamily="18" charset="0"/>
                <a:cs typeface="Tahoma" pitchFamily="34" charset="0"/>
              </a:rPr>
              <a:t>Ferrer</a:t>
            </a:r>
            <a:r>
              <a:rPr lang="en-US" sz="2400" b="1" dirty="0" smtClean="0">
                <a:solidFill>
                  <a:srgbClr val="000000"/>
                </a:solidFill>
                <a:ea typeface="Times New Roman" pitchFamily="18" charset="0"/>
                <a:cs typeface="Tahoma" pitchFamily="34" charset="0"/>
              </a:rPr>
              <a:t>, Halley Sánchez, </a:t>
            </a:r>
          </a:p>
          <a:p>
            <a:pPr>
              <a:buClr>
                <a:srgbClr val="800080"/>
              </a:buClr>
            </a:pPr>
            <a:r>
              <a:rPr lang="en-US" sz="2400" b="1" dirty="0">
                <a:solidFill>
                  <a:srgbClr val="000000"/>
                </a:solidFill>
                <a:ea typeface="Times New Roman" pitchFamily="18" charset="0"/>
                <a:cs typeface="Tahoma" pitchFamily="34" charset="0"/>
              </a:rPr>
              <a:t> </a:t>
            </a:r>
            <a:r>
              <a:rPr lang="en-US" sz="2400" b="1" dirty="0" smtClean="0">
                <a:solidFill>
                  <a:srgbClr val="000000"/>
                </a:solidFill>
                <a:ea typeface="Times New Roman" pitchFamily="18" charset="0"/>
                <a:cs typeface="Tahoma" pitchFamily="34" charset="0"/>
              </a:rPr>
              <a:t>   Didier Valdés, </a:t>
            </a:r>
            <a:r>
              <a:rPr lang="en-US" sz="2400" b="1" dirty="0" err="1" smtClean="0">
                <a:solidFill>
                  <a:srgbClr val="000000"/>
                </a:solidFill>
                <a:ea typeface="Times New Roman" pitchFamily="18" charset="0"/>
                <a:cs typeface="Tahoma" pitchFamily="34" charset="0"/>
              </a:rPr>
              <a:t>Aury</a:t>
            </a:r>
            <a:r>
              <a:rPr lang="en-US" sz="2400" b="1" dirty="0" smtClean="0">
                <a:solidFill>
                  <a:srgbClr val="000000"/>
                </a:solidFill>
                <a:ea typeface="Times New Roman" pitchFamily="18" charset="0"/>
                <a:cs typeface="Tahoma" pitchFamily="34" charset="0"/>
              </a:rPr>
              <a:t> </a:t>
            </a:r>
            <a:r>
              <a:rPr lang="en-US" sz="2400" b="1" dirty="0" err="1" smtClean="0">
                <a:solidFill>
                  <a:srgbClr val="000000"/>
                </a:solidFill>
                <a:ea typeface="Times New Roman" pitchFamily="18" charset="0"/>
                <a:cs typeface="Tahoma" pitchFamily="34" charset="0"/>
              </a:rPr>
              <a:t>Curbelo</a:t>
            </a:r>
            <a:r>
              <a:rPr lang="en-US" sz="2400" b="1" dirty="0" smtClean="0">
                <a:solidFill>
                  <a:srgbClr val="000000"/>
                </a:solidFill>
                <a:ea typeface="Times New Roman" pitchFamily="18" charset="0"/>
                <a:cs typeface="Tahoma" pitchFamily="34" charset="0"/>
              </a:rPr>
              <a:t>, Jos</a:t>
            </a:r>
            <a:r>
              <a:rPr lang="en-US" sz="2400" b="1" dirty="0">
                <a:solidFill>
                  <a:srgbClr val="000000"/>
                </a:solidFill>
                <a:ea typeface="Times New Roman" pitchFamily="18" charset="0"/>
                <a:cs typeface="Tahoma" pitchFamily="34" charset="0"/>
              </a:rPr>
              <a:t>é</a:t>
            </a:r>
            <a:r>
              <a:rPr lang="en-US" sz="2400" b="1" dirty="0" smtClean="0">
                <a:solidFill>
                  <a:srgbClr val="000000"/>
                </a:solidFill>
                <a:ea typeface="Times New Roman" pitchFamily="18" charset="0"/>
                <a:cs typeface="Tahoma" pitchFamily="34" charset="0"/>
              </a:rPr>
              <a:t> Cruz, </a:t>
            </a:r>
            <a:r>
              <a:rPr lang="en-US" sz="2400" b="1" dirty="0">
                <a:solidFill>
                  <a:srgbClr val="000000"/>
                </a:solidFill>
                <a:ea typeface="Times New Roman" pitchFamily="18" charset="0"/>
                <a:cs typeface="Tahoma" pitchFamily="34" charset="0"/>
              </a:rPr>
              <a:t>Efrain </a:t>
            </a:r>
            <a:r>
              <a:rPr lang="en-US" sz="2400" b="1" dirty="0" smtClean="0">
                <a:solidFill>
                  <a:srgbClr val="000000"/>
                </a:solidFill>
                <a:ea typeface="Times New Roman" pitchFamily="18" charset="0"/>
                <a:cs typeface="Tahoma" pitchFamily="34" charset="0"/>
              </a:rPr>
              <a:t>O'Neill</a:t>
            </a:r>
          </a:p>
          <a:p>
            <a:pPr>
              <a:buClr>
                <a:srgbClr val="800080"/>
              </a:buClr>
              <a:buFont typeface="Wingdings" pitchFamily="2" charset="2"/>
              <a:buChar char="q"/>
            </a:pPr>
            <a:endParaRPr lang="en-US" sz="2400" b="1" dirty="0">
              <a:solidFill>
                <a:srgbClr val="000000"/>
              </a:solidFill>
              <a:ea typeface="Times New Roman" pitchFamily="18" charset="0"/>
              <a:cs typeface="Tahoma" pitchFamily="34" charset="0"/>
            </a:endParaRPr>
          </a:p>
          <a:p>
            <a:pPr>
              <a:buClr>
                <a:srgbClr val="800080"/>
              </a:buClr>
              <a:buFont typeface="Wingdings" pitchFamily="2" charset="2"/>
              <a:buChar char="q"/>
            </a:pPr>
            <a:r>
              <a:rPr lang="en-US" sz="2400" b="1" dirty="0" smtClean="0">
                <a:solidFill>
                  <a:srgbClr val="000000"/>
                </a:solidFill>
                <a:ea typeface="Times New Roman" pitchFamily="18" charset="0"/>
                <a:cs typeface="Tahoma" pitchFamily="34" charset="0"/>
              </a:rPr>
              <a:t> </a:t>
            </a:r>
            <a:r>
              <a:rPr lang="en-US" sz="2400" b="1" dirty="0" err="1" smtClean="0">
                <a:solidFill>
                  <a:srgbClr val="000000"/>
                </a:solidFill>
                <a:ea typeface="Times New Roman" pitchFamily="18" charset="0"/>
                <a:cs typeface="Tahoma" pitchFamily="34" charset="0"/>
              </a:rPr>
              <a:t>Programa</a:t>
            </a:r>
            <a:r>
              <a:rPr lang="en-US" sz="2400" b="1" dirty="0" smtClean="0">
                <a:solidFill>
                  <a:srgbClr val="000000"/>
                </a:solidFill>
                <a:ea typeface="Times New Roman" pitchFamily="18" charset="0"/>
                <a:cs typeface="Tahoma" pitchFamily="34" charset="0"/>
              </a:rPr>
              <a:t> UPR-M </a:t>
            </a:r>
            <a:r>
              <a:rPr lang="en-US" sz="2400" b="1" dirty="0">
                <a:solidFill>
                  <a:srgbClr val="000000"/>
                </a:solidFill>
                <a:ea typeface="Times New Roman" pitchFamily="18" charset="0"/>
                <a:cs typeface="Tahoma" pitchFamily="34" charset="0"/>
              </a:rPr>
              <a:t>RISE2BEST (http://rise.uprm.edu</a:t>
            </a:r>
            <a:r>
              <a:rPr lang="en-US" sz="2400" b="1" dirty="0" smtClean="0">
                <a:solidFill>
                  <a:srgbClr val="000000"/>
                </a:solidFill>
                <a:ea typeface="Times New Roman" pitchFamily="18" charset="0"/>
                <a:cs typeface="Tahoma" pitchFamily="34" charset="0"/>
              </a:rPr>
              <a:t>/)</a:t>
            </a:r>
            <a:endParaRPr lang="en-US" sz="2400" b="1" dirty="0">
              <a:solidFill>
                <a:srgbClr val="000000"/>
              </a:solidFill>
              <a:ea typeface="Times New Roman" pitchFamily="18" charset="0"/>
              <a:cs typeface="Tahoma" pitchFamily="34" charset="0"/>
            </a:endParaRPr>
          </a:p>
        </p:txBody>
      </p:sp>
      <p:sp>
        <p:nvSpPr>
          <p:cNvPr id="4" name="TextBox 3"/>
          <p:cNvSpPr txBox="1"/>
          <p:nvPr/>
        </p:nvSpPr>
        <p:spPr>
          <a:xfrm>
            <a:off x="3054629" y="548680"/>
            <a:ext cx="2808312"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Gracias…</a:t>
            </a:r>
            <a:endParaRPr lang="es-PR" sz="4000" b="1" dirty="0">
              <a:effectLst>
                <a:outerShdw blurRad="38100" dist="38100" dir="2700000" algn="tl">
                  <a:srgbClr val="000000">
                    <a:alpha val="43137"/>
                  </a:srgbClr>
                </a:outerShdw>
              </a:effectLst>
            </a:endParaRPr>
          </a:p>
        </p:txBody>
      </p:sp>
      <p:pic>
        <p:nvPicPr>
          <p:cNvPr id="5" name="Picture 13" descr="ns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602562" y="1772816"/>
            <a:ext cx="1199737" cy="115212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C:\Users\Kosh\Desktop\nih-logo.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00192" y="1834109"/>
            <a:ext cx="1150231" cy="11502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741962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9269" t="23007" r="10370" b="8696"/>
          <a:stretch/>
        </p:blipFill>
        <p:spPr bwMode="auto">
          <a:xfrm>
            <a:off x="223826" y="1916832"/>
            <a:ext cx="8740662" cy="41764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1069173" y="692696"/>
            <a:ext cx="7103227" cy="523220"/>
          </a:xfrm>
          <a:prstGeom prst="rect">
            <a:avLst/>
          </a:prstGeom>
        </p:spPr>
        <p:txBody>
          <a:bodyPr wrap="none">
            <a:spAutoFit/>
          </a:bodyPr>
          <a:lstStyle/>
          <a:p>
            <a:r>
              <a:rPr lang="es-PR" sz="2800" b="1" dirty="0"/>
              <a:t>http://uprmrise2bestrcr.wordpress.com/</a:t>
            </a:r>
          </a:p>
        </p:txBody>
      </p:sp>
    </p:spTree>
    <p:extLst>
      <p:ext uri="{BB962C8B-B14F-4D97-AF65-F5344CB8AC3E}">
        <p14:creationId xmlns:p14="http://schemas.microsoft.com/office/powerpoint/2010/main" xmlns="" val="84732642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11760" y="6093296"/>
            <a:ext cx="4564070" cy="523220"/>
          </a:xfrm>
          <a:prstGeom prst="rect">
            <a:avLst/>
          </a:prstGeom>
        </p:spPr>
        <p:txBody>
          <a:bodyPr wrap="none">
            <a:spAutoFit/>
          </a:bodyPr>
          <a:lstStyle/>
          <a:p>
            <a:r>
              <a:rPr lang="es-PR" sz="2800" b="1" dirty="0"/>
              <a:t>http://ori.hhs.gov/TheLab</a:t>
            </a:r>
          </a:p>
        </p:txBody>
      </p:sp>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926" r="33388" b="8046"/>
          <a:stretch/>
        </p:blipFill>
        <p:spPr bwMode="auto">
          <a:xfrm>
            <a:off x="251520" y="620688"/>
            <a:ext cx="8666922" cy="51227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1912862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548680"/>
            <a:ext cx="8208912" cy="646331"/>
          </a:xfrm>
          <a:prstGeom prst="rect">
            <a:avLst/>
          </a:prstGeom>
          <a:noFill/>
        </p:spPr>
        <p:txBody>
          <a:bodyPr wrap="square" rtlCol="0">
            <a:spAutoFit/>
          </a:bodyPr>
          <a:lstStyle/>
          <a:p>
            <a:r>
              <a:rPr lang="en-US" sz="3600" b="1" dirty="0" err="1" smtClean="0">
                <a:effectLst>
                  <a:outerShdw blurRad="38100" dist="38100" dir="2700000" algn="tl">
                    <a:srgbClr val="000000">
                      <a:alpha val="43137"/>
                    </a:srgbClr>
                  </a:outerShdw>
                </a:effectLst>
              </a:rPr>
              <a:t>Reflexionemos</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sobre</a:t>
            </a:r>
            <a:r>
              <a:rPr lang="en-US" sz="3600" b="1" dirty="0" smtClean="0">
                <a:effectLst>
                  <a:outerShdw blurRad="38100" dist="38100" dir="2700000" algn="tl">
                    <a:srgbClr val="000000">
                      <a:alpha val="43137"/>
                    </a:srgbClr>
                  </a:outerShdw>
                </a:effectLst>
              </a:rPr>
              <a:t> lo </a:t>
            </a:r>
            <a:r>
              <a:rPr lang="en-US" sz="3600" b="1" dirty="0" err="1" smtClean="0">
                <a:effectLst>
                  <a:outerShdw blurRad="38100" dist="38100" dir="2700000" algn="tl">
                    <a:srgbClr val="000000">
                      <a:alpha val="43137"/>
                    </a:srgbClr>
                  </a:outerShdw>
                </a:effectLst>
              </a:rPr>
              <a:t>siguiente</a:t>
            </a:r>
            <a:r>
              <a:rPr lang="en-US" sz="3600" b="1" dirty="0" smtClean="0">
                <a:effectLst>
                  <a:outerShdw blurRad="38100" dist="38100" dir="2700000" algn="tl">
                    <a:srgbClr val="000000">
                      <a:alpha val="43137"/>
                    </a:srgbClr>
                  </a:outerShdw>
                </a:effectLst>
              </a:rPr>
              <a:t>…</a:t>
            </a:r>
            <a:endParaRPr lang="es-PR" sz="3600" b="1" dirty="0">
              <a:effectLst>
                <a:outerShdw blurRad="38100" dist="38100" dir="2700000" algn="tl">
                  <a:srgbClr val="000000">
                    <a:alpha val="43137"/>
                  </a:srgbClr>
                </a:outerShdw>
              </a:effectLst>
            </a:endParaRPr>
          </a:p>
        </p:txBody>
      </p:sp>
      <p:sp>
        <p:nvSpPr>
          <p:cNvPr id="3" name="TextBox 2"/>
          <p:cNvSpPr txBox="1"/>
          <p:nvPr/>
        </p:nvSpPr>
        <p:spPr>
          <a:xfrm>
            <a:off x="35496" y="1765999"/>
            <a:ext cx="9190336" cy="4401205"/>
          </a:xfrm>
          <a:prstGeom prst="rect">
            <a:avLst/>
          </a:prstGeom>
          <a:noFill/>
        </p:spPr>
        <p:txBody>
          <a:bodyPr wrap="none" rtlCol="0">
            <a:spAutoFit/>
          </a:bodyPr>
          <a:lstStyle/>
          <a:p>
            <a:r>
              <a:rPr lang="en-US" sz="2000" b="1" dirty="0" err="1" smtClean="0"/>
              <a:t>María</a:t>
            </a:r>
            <a:r>
              <a:rPr lang="en-US" sz="2000" b="1" dirty="0" smtClean="0"/>
              <a:t> </a:t>
            </a:r>
            <a:r>
              <a:rPr lang="en-US" sz="2000" b="1" dirty="0" err="1" smtClean="0"/>
              <a:t>acaba</a:t>
            </a:r>
            <a:r>
              <a:rPr lang="en-US" sz="2000" b="1" dirty="0" smtClean="0"/>
              <a:t> de </a:t>
            </a:r>
            <a:r>
              <a:rPr lang="en-US" sz="2000" b="1" dirty="0" err="1" smtClean="0"/>
              <a:t>descubrir</a:t>
            </a:r>
            <a:r>
              <a:rPr lang="en-US" sz="2000" b="1" dirty="0" smtClean="0"/>
              <a:t> un </a:t>
            </a:r>
            <a:r>
              <a:rPr lang="en-US" sz="2000" b="1" dirty="0" err="1" smtClean="0"/>
              <a:t>nuevo</a:t>
            </a:r>
            <a:r>
              <a:rPr lang="en-US" sz="2000" b="1" dirty="0" smtClean="0"/>
              <a:t> </a:t>
            </a:r>
            <a:r>
              <a:rPr lang="en-US" sz="2000" b="1" dirty="0" err="1" smtClean="0"/>
              <a:t>agente</a:t>
            </a:r>
            <a:r>
              <a:rPr lang="en-US" sz="2000" b="1" dirty="0" smtClean="0"/>
              <a:t> </a:t>
            </a:r>
            <a:r>
              <a:rPr lang="en-US" sz="2000" b="1" dirty="0" err="1" smtClean="0"/>
              <a:t>bioactivo</a:t>
            </a:r>
            <a:r>
              <a:rPr lang="en-US" sz="2000" b="1" dirty="0" smtClean="0"/>
              <a:t> de </a:t>
            </a:r>
            <a:r>
              <a:rPr lang="en-US" sz="2000" b="1" dirty="0" err="1" smtClean="0"/>
              <a:t>una</a:t>
            </a:r>
            <a:r>
              <a:rPr lang="en-US" sz="2000" b="1" dirty="0" smtClean="0"/>
              <a:t> </a:t>
            </a:r>
            <a:r>
              <a:rPr lang="en-US" sz="2000" b="1" dirty="0" err="1" smtClean="0"/>
              <a:t>planta</a:t>
            </a:r>
            <a:r>
              <a:rPr lang="en-US" sz="2000" b="1" dirty="0" smtClean="0"/>
              <a:t> en </a:t>
            </a:r>
          </a:p>
          <a:p>
            <a:r>
              <a:rPr lang="en-US" sz="2000" b="1" dirty="0"/>
              <a:t>u</a:t>
            </a:r>
            <a:r>
              <a:rPr lang="en-US" sz="2000" b="1" dirty="0" smtClean="0"/>
              <a:t>n </a:t>
            </a:r>
            <a:r>
              <a:rPr lang="en-US" sz="2000" b="1" dirty="0" err="1" smtClean="0"/>
              <a:t>bosque</a:t>
            </a:r>
            <a:r>
              <a:rPr lang="en-US" sz="2000" b="1" dirty="0" smtClean="0"/>
              <a:t> en Sur </a:t>
            </a:r>
            <a:r>
              <a:rPr lang="en-US" sz="2000" b="1" dirty="0" err="1" smtClean="0"/>
              <a:t>América</a:t>
            </a:r>
            <a:r>
              <a:rPr lang="en-US" sz="2000" b="1" dirty="0" smtClean="0"/>
              <a:t> </a:t>
            </a:r>
            <a:r>
              <a:rPr lang="en-US" sz="2000" b="1" dirty="0" err="1" smtClean="0"/>
              <a:t>que</a:t>
            </a:r>
            <a:r>
              <a:rPr lang="en-US" sz="2000" b="1" dirty="0" smtClean="0"/>
              <a:t> </a:t>
            </a:r>
            <a:r>
              <a:rPr lang="en-US" sz="2000" b="1" dirty="0" err="1" smtClean="0"/>
              <a:t>es</a:t>
            </a:r>
            <a:r>
              <a:rPr lang="en-US" sz="2000" b="1" dirty="0" smtClean="0"/>
              <a:t> </a:t>
            </a:r>
            <a:r>
              <a:rPr lang="en-US" sz="2000" b="1" dirty="0" err="1" smtClean="0"/>
              <a:t>capaz</a:t>
            </a:r>
            <a:r>
              <a:rPr lang="en-US" sz="2000" b="1" dirty="0" smtClean="0"/>
              <a:t> de </a:t>
            </a:r>
            <a:r>
              <a:rPr lang="en-US" sz="2000" b="1" dirty="0" err="1" smtClean="0"/>
              <a:t>eliminar</a:t>
            </a:r>
            <a:r>
              <a:rPr lang="en-US" sz="2000" b="1" dirty="0" smtClean="0"/>
              <a:t> la </a:t>
            </a:r>
            <a:r>
              <a:rPr lang="en-US" sz="2000" b="1" dirty="0" err="1" smtClean="0"/>
              <a:t>dependencia</a:t>
            </a:r>
            <a:endParaRPr lang="en-US" sz="2000" b="1" dirty="0" smtClean="0"/>
          </a:p>
          <a:p>
            <a:r>
              <a:rPr lang="en-US" sz="2000" b="1" dirty="0"/>
              <a:t>a</a:t>
            </a:r>
            <a:r>
              <a:rPr lang="en-US" sz="2000" b="1" dirty="0" smtClean="0"/>
              <a:t>l </a:t>
            </a:r>
            <a:r>
              <a:rPr lang="en-US" sz="2000" b="1" dirty="0" err="1" smtClean="0"/>
              <a:t>cigarrillo</a:t>
            </a:r>
            <a:r>
              <a:rPr lang="en-US" sz="2000" b="1" dirty="0" smtClean="0"/>
              <a:t>.  </a:t>
            </a:r>
            <a:r>
              <a:rPr lang="en-US" sz="2000" b="1" dirty="0" err="1" smtClean="0"/>
              <a:t>Cuando</a:t>
            </a:r>
            <a:r>
              <a:rPr lang="en-US" sz="2000" b="1" dirty="0" smtClean="0"/>
              <a:t> </a:t>
            </a:r>
            <a:r>
              <a:rPr lang="en-US" sz="2000" b="1" dirty="0" err="1" smtClean="0"/>
              <a:t>está</a:t>
            </a:r>
            <a:r>
              <a:rPr lang="en-US" sz="2000" b="1" dirty="0" smtClean="0"/>
              <a:t> </a:t>
            </a:r>
            <a:r>
              <a:rPr lang="en-US" sz="2000" b="1" dirty="0" err="1" smtClean="0"/>
              <a:t>presta</a:t>
            </a:r>
            <a:r>
              <a:rPr lang="en-US" sz="2000" b="1" dirty="0" smtClean="0"/>
              <a:t> a </a:t>
            </a:r>
            <a:r>
              <a:rPr lang="en-US" sz="2000" b="1" dirty="0" err="1" smtClean="0"/>
              <a:t>publicar</a:t>
            </a:r>
            <a:r>
              <a:rPr lang="en-US" sz="2000" b="1" dirty="0" smtClean="0"/>
              <a:t> </a:t>
            </a:r>
            <a:r>
              <a:rPr lang="en-US" sz="2000" b="1" dirty="0" err="1" smtClean="0"/>
              <a:t>sus</a:t>
            </a:r>
            <a:r>
              <a:rPr lang="en-US" sz="2000" b="1" dirty="0" smtClean="0"/>
              <a:t> </a:t>
            </a:r>
            <a:r>
              <a:rPr lang="en-US" sz="2000" b="1" dirty="0" err="1" smtClean="0"/>
              <a:t>resultados</a:t>
            </a:r>
            <a:r>
              <a:rPr lang="en-US" sz="2000" b="1" dirty="0" smtClean="0"/>
              <a:t>, la </a:t>
            </a:r>
            <a:r>
              <a:rPr lang="en-US" sz="2000" b="1" dirty="0" err="1" smtClean="0"/>
              <a:t>industria</a:t>
            </a:r>
            <a:endParaRPr lang="en-US" sz="2000" b="1" dirty="0" smtClean="0"/>
          </a:p>
          <a:p>
            <a:r>
              <a:rPr lang="en-US" sz="2000" b="1" dirty="0" smtClean="0"/>
              <a:t>FUMAMAS le ha </a:t>
            </a:r>
            <a:r>
              <a:rPr lang="en-US" sz="2000" b="1" dirty="0" err="1" smtClean="0"/>
              <a:t>ofrecido</a:t>
            </a:r>
            <a:r>
              <a:rPr lang="en-US" sz="2000" b="1" dirty="0" smtClean="0"/>
              <a:t> dos </a:t>
            </a:r>
            <a:r>
              <a:rPr lang="en-US" sz="2000" b="1" dirty="0" err="1" smtClean="0"/>
              <a:t>millones</a:t>
            </a:r>
            <a:r>
              <a:rPr lang="en-US" sz="2000" b="1" dirty="0" smtClean="0"/>
              <a:t> de </a:t>
            </a:r>
            <a:r>
              <a:rPr lang="en-US" sz="2000" b="1" dirty="0" err="1" smtClean="0"/>
              <a:t>dólares</a:t>
            </a:r>
            <a:r>
              <a:rPr lang="en-US" sz="2000" b="1" dirty="0" smtClean="0"/>
              <a:t> y </a:t>
            </a:r>
            <a:r>
              <a:rPr lang="en-US" sz="2000" b="1" dirty="0" err="1" smtClean="0"/>
              <a:t>financiar</a:t>
            </a:r>
            <a:r>
              <a:rPr lang="en-US" sz="2000" b="1" dirty="0" smtClean="0"/>
              <a:t> </a:t>
            </a:r>
            <a:r>
              <a:rPr lang="en-US" sz="2000" b="1" dirty="0" err="1" smtClean="0"/>
              <a:t>su</a:t>
            </a:r>
            <a:r>
              <a:rPr lang="en-US" sz="2000" b="1" dirty="0" smtClean="0"/>
              <a:t> </a:t>
            </a:r>
            <a:r>
              <a:rPr lang="en-US" sz="2000" b="1" dirty="0" err="1" smtClean="0"/>
              <a:t>proyecto</a:t>
            </a:r>
            <a:endParaRPr lang="en-US" sz="2000" b="1" dirty="0" smtClean="0"/>
          </a:p>
          <a:p>
            <a:r>
              <a:rPr lang="en-US" sz="2000" b="1" dirty="0" smtClean="0"/>
              <a:t>en </a:t>
            </a:r>
            <a:r>
              <a:rPr lang="en-US" sz="2000" b="1" dirty="0" err="1" smtClean="0"/>
              <a:t>fuentes</a:t>
            </a:r>
            <a:r>
              <a:rPr lang="en-US" sz="2000" b="1" dirty="0" smtClean="0"/>
              <a:t> </a:t>
            </a:r>
            <a:r>
              <a:rPr lang="en-US" sz="2000" b="1" dirty="0" err="1" smtClean="0"/>
              <a:t>alternas</a:t>
            </a:r>
            <a:r>
              <a:rPr lang="en-US" sz="2000" b="1" dirty="0" smtClean="0"/>
              <a:t> de </a:t>
            </a:r>
            <a:r>
              <a:rPr lang="en-US" sz="2000" b="1" dirty="0" err="1" smtClean="0"/>
              <a:t>nicotina</a:t>
            </a:r>
            <a:r>
              <a:rPr lang="en-US" sz="2000" b="1" dirty="0" smtClean="0"/>
              <a:t> </a:t>
            </a:r>
            <a:r>
              <a:rPr lang="en-US" sz="2000" b="1" dirty="0" err="1" smtClean="0"/>
              <a:t>si</a:t>
            </a:r>
            <a:r>
              <a:rPr lang="en-US" sz="2000" b="1" dirty="0" smtClean="0"/>
              <a:t> no </a:t>
            </a:r>
            <a:r>
              <a:rPr lang="en-US" sz="2000" b="1" dirty="0" err="1" smtClean="0"/>
              <a:t>hace</a:t>
            </a:r>
            <a:r>
              <a:rPr lang="en-US" sz="2000" b="1" dirty="0" smtClean="0"/>
              <a:t> </a:t>
            </a:r>
            <a:r>
              <a:rPr lang="en-US" sz="2000" b="1" dirty="0" err="1" smtClean="0"/>
              <a:t>sus</a:t>
            </a:r>
            <a:r>
              <a:rPr lang="en-US" sz="2000" b="1" dirty="0" smtClean="0"/>
              <a:t> </a:t>
            </a:r>
            <a:r>
              <a:rPr lang="en-US" sz="2000" b="1" dirty="0" err="1" smtClean="0"/>
              <a:t>resultados</a:t>
            </a:r>
            <a:r>
              <a:rPr lang="en-US" sz="2000" b="1" dirty="0" smtClean="0"/>
              <a:t> </a:t>
            </a:r>
            <a:r>
              <a:rPr lang="en-US" sz="2000" b="1" dirty="0" err="1" smtClean="0"/>
              <a:t>públicos</a:t>
            </a:r>
            <a:r>
              <a:rPr lang="en-US" sz="2000" b="1" dirty="0" smtClean="0"/>
              <a:t>.</a:t>
            </a:r>
          </a:p>
          <a:p>
            <a:r>
              <a:rPr lang="en-US" sz="2000" b="1" u="sng" dirty="0" err="1" smtClean="0"/>
              <a:t>Esa</a:t>
            </a:r>
            <a:r>
              <a:rPr lang="en-US" sz="2000" b="1" u="sng" dirty="0" smtClean="0"/>
              <a:t> </a:t>
            </a:r>
            <a:r>
              <a:rPr lang="en-US" sz="2000" b="1" u="sng" dirty="0" err="1" smtClean="0"/>
              <a:t>misma</a:t>
            </a:r>
            <a:r>
              <a:rPr lang="en-US" sz="2000" b="1" u="sng" dirty="0" smtClean="0"/>
              <a:t> </a:t>
            </a:r>
            <a:r>
              <a:rPr lang="en-US" sz="2000" b="1" u="sng" dirty="0" err="1" smtClean="0"/>
              <a:t>mañana</a:t>
            </a:r>
            <a:r>
              <a:rPr lang="en-US" sz="2000" b="1" u="sng" dirty="0" smtClean="0"/>
              <a:t>, el director de </a:t>
            </a:r>
            <a:r>
              <a:rPr lang="en-US" sz="2000" b="1" u="sng" dirty="0" err="1" smtClean="0"/>
              <a:t>tesis</a:t>
            </a:r>
            <a:r>
              <a:rPr lang="en-US" sz="2000" b="1" u="sng" dirty="0" smtClean="0"/>
              <a:t> le </a:t>
            </a:r>
            <a:r>
              <a:rPr lang="en-US" sz="2000" b="1" u="sng" dirty="0" err="1" smtClean="0"/>
              <a:t>comunicó</a:t>
            </a:r>
            <a:r>
              <a:rPr lang="en-US" sz="2000" b="1" u="sng" dirty="0" smtClean="0"/>
              <a:t>  a </a:t>
            </a:r>
            <a:r>
              <a:rPr lang="en-US" sz="2000" b="1" u="sng" dirty="0" err="1" smtClean="0"/>
              <a:t>María</a:t>
            </a:r>
            <a:r>
              <a:rPr lang="en-US" sz="2000" b="1" u="sng" dirty="0" smtClean="0"/>
              <a:t> </a:t>
            </a:r>
            <a:r>
              <a:rPr lang="en-US" sz="2000" b="1" u="sng" dirty="0" err="1" smtClean="0"/>
              <a:t>que</a:t>
            </a:r>
            <a:r>
              <a:rPr lang="en-US" sz="2000" b="1" u="sng" dirty="0" smtClean="0"/>
              <a:t> de no </a:t>
            </a:r>
          </a:p>
          <a:p>
            <a:r>
              <a:rPr lang="en-US" sz="2000" b="1" u="sng" dirty="0" err="1" smtClean="0"/>
              <a:t>publicar</a:t>
            </a:r>
            <a:r>
              <a:rPr lang="en-US" sz="2000" b="1" u="sng" dirty="0" smtClean="0"/>
              <a:t> </a:t>
            </a:r>
            <a:r>
              <a:rPr lang="en-US" sz="2000" b="1" u="sng" dirty="0" err="1" smtClean="0"/>
              <a:t>sería</a:t>
            </a:r>
            <a:r>
              <a:rPr lang="en-US" sz="2000" b="1" u="sng" dirty="0" smtClean="0"/>
              <a:t> </a:t>
            </a:r>
            <a:r>
              <a:rPr lang="en-US" sz="2000" b="1" u="sng" dirty="0" err="1" smtClean="0"/>
              <a:t>expulsada</a:t>
            </a:r>
            <a:r>
              <a:rPr lang="en-US" sz="2000" b="1" u="sng" dirty="0" smtClean="0"/>
              <a:t> del </a:t>
            </a:r>
            <a:r>
              <a:rPr lang="en-US" sz="2000" b="1" u="sng" dirty="0" err="1" smtClean="0"/>
              <a:t>laboratorio</a:t>
            </a:r>
            <a:r>
              <a:rPr lang="en-US" sz="2000" b="1" u="sng" dirty="0" smtClean="0"/>
              <a:t>.</a:t>
            </a:r>
          </a:p>
          <a:p>
            <a:endParaRPr lang="en-US" sz="2000" b="1" dirty="0" smtClean="0"/>
          </a:p>
          <a:p>
            <a:r>
              <a:rPr lang="en-US" sz="2000" b="1" dirty="0" smtClean="0"/>
              <a:t>Si </a:t>
            </a:r>
            <a:r>
              <a:rPr lang="en-US" sz="2000" b="1" dirty="0" err="1" smtClean="0"/>
              <a:t>fueras</a:t>
            </a:r>
            <a:r>
              <a:rPr lang="en-US" sz="2000" b="1" dirty="0" smtClean="0"/>
              <a:t> </a:t>
            </a:r>
            <a:r>
              <a:rPr lang="en-US" sz="2000" b="1" dirty="0" err="1" smtClean="0"/>
              <a:t>María</a:t>
            </a:r>
            <a:r>
              <a:rPr lang="en-US" sz="2000" b="1" dirty="0" smtClean="0"/>
              <a:t>:</a:t>
            </a:r>
          </a:p>
          <a:p>
            <a:endParaRPr lang="en-US" sz="2000" b="1" dirty="0"/>
          </a:p>
          <a:p>
            <a:r>
              <a:rPr lang="en-US" sz="2000" b="1" dirty="0" smtClean="0"/>
              <a:t>	a. </a:t>
            </a:r>
            <a:r>
              <a:rPr lang="en-US" sz="2000" b="1" dirty="0" err="1" smtClean="0"/>
              <a:t>aceptarías</a:t>
            </a:r>
            <a:r>
              <a:rPr lang="en-US" sz="2000" b="1" dirty="0" smtClean="0"/>
              <a:t> la </a:t>
            </a:r>
            <a:r>
              <a:rPr lang="en-US" sz="2000" b="1" dirty="0" err="1" smtClean="0"/>
              <a:t>oferta</a:t>
            </a:r>
            <a:r>
              <a:rPr lang="en-US" sz="2000" b="1" dirty="0" smtClean="0"/>
              <a:t> </a:t>
            </a:r>
          </a:p>
          <a:p>
            <a:r>
              <a:rPr lang="en-US" sz="2000" b="1" dirty="0"/>
              <a:t>	</a:t>
            </a:r>
            <a:r>
              <a:rPr lang="en-US" sz="2000" b="1" dirty="0" smtClean="0"/>
              <a:t>b. </a:t>
            </a:r>
            <a:r>
              <a:rPr lang="en-US" sz="2000" b="1" dirty="0" err="1" smtClean="0"/>
              <a:t>rechazarías</a:t>
            </a:r>
            <a:r>
              <a:rPr lang="en-US" sz="2000" b="1" dirty="0" smtClean="0"/>
              <a:t> la </a:t>
            </a:r>
            <a:r>
              <a:rPr lang="en-US" sz="2000" b="1" dirty="0" err="1" smtClean="0"/>
              <a:t>oferta</a:t>
            </a:r>
            <a:endParaRPr lang="en-US" sz="2000" b="1" dirty="0" smtClean="0"/>
          </a:p>
          <a:p>
            <a:r>
              <a:rPr lang="en-US" sz="2000" b="1" dirty="0" smtClean="0"/>
              <a:t>	c. </a:t>
            </a:r>
            <a:r>
              <a:rPr lang="en-US" sz="2000" b="1" dirty="0" err="1" smtClean="0"/>
              <a:t>condicionarías</a:t>
            </a:r>
            <a:r>
              <a:rPr lang="en-US" sz="2000" b="1" dirty="0" smtClean="0"/>
              <a:t> la </a:t>
            </a:r>
            <a:r>
              <a:rPr lang="en-US" sz="2000" b="1" dirty="0" err="1" smtClean="0"/>
              <a:t>oferta</a:t>
            </a:r>
            <a:r>
              <a:rPr lang="en-US" sz="2000" b="1" dirty="0" smtClean="0"/>
              <a:t> a __________________</a:t>
            </a:r>
          </a:p>
          <a:p>
            <a:r>
              <a:rPr lang="en-US" sz="2000" b="1" dirty="0"/>
              <a:t>	</a:t>
            </a:r>
            <a:r>
              <a:rPr lang="en-US" sz="2000" b="1" dirty="0" smtClean="0"/>
              <a:t>d. </a:t>
            </a:r>
            <a:r>
              <a:rPr lang="en-US" sz="2000" b="1" dirty="0" err="1" smtClean="0"/>
              <a:t>pedirías</a:t>
            </a:r>
            <a:r>
              <a:rPr lang="en-US" sz="2000" b="1" dirty="0" smtClean="0"/>
              <a:t> </a:t>
            </a:r>
            <a:r>
              <a:rPr lang="en-US" sz="2000" b="1" dirty="0" err="1" smtClean="0"/>
              <a:t>tiempo</a:t>
            </a:r>
            <a:r>
              <a:rPr lang="en-US" sz="2000" b="1" dirty="0" smtClean="0"/>
              <a:t> </a:t>
            </a:r>
            <a:r>
              <a:rPr lang="en-US" sz="2000" b="1" dirty="0" err="1" smtClean="0"/>
              <a:t>para</a:t>
            </a:r>
            <a:r>
              <a:rPr lang="en-US" sz="2000" b="1" dirty="0" smtClean="0"/>
              <a:t> </a:t>
            </a:r>
            <a:r>
              <a:rPr lang="en-US" sz="2000" b="1" dirty="0" err="1" smtClean="0"/>
              <a:t>pensarlo</a:t>
            </a:r>
            <a:endParaRPr lang="es-PR" sz="2000" b="1" dirty="0"/>
          </a:p>
        </p:txBody>
      </p:sp>
    </p:spTree>
    <p:extLst>
      <p:ext uri="{BB962C8B-B14F-4D97-AF65-F5344CB8AC3E}">
        <p14:creationId xmlns:p14="http://schemas.microsoft.com/office/powerpoint/2010/main" xmlns="" val="38223894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fade">
                                      <p:cBhvr>
                                        <p:cTn id="10" dur="500"/>
                                        <p:tgtEl>
                                          <p:spTgt spid="3">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fade">
                                      <p:cBhvr>
                                        <p:cTn id="13" dur="500"/>
                                        <p:tgtEl>
                                          <p:spTgt spid="3">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fade">
                                      <p:cBhvr>
                                        <p:cTn id="16" dur="500"/>
                                        <p:tgtEl>
                                          <p:spTgt spid="3">
                                            <p:txEl>
                                              <p:pRg st="12"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animEffect transition="in" filter="fade">
                                      <p:cBhvr>
                                        <p:cTn id="1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548680"/>
            <a:ext cx="8208912" cy="646331"/>
          </a:xfrm>
          <a:prstGeom prst="rect">
            <a:avLst/>
          </a:prstGeom>
          <a:noFill/>
        </p:spPr>
        <p:txBody>
          <a:bodyPr wrap="square" rtlCol="0">
            <a:spAutoFit/>
          </a:bodyPr>
          <a:lstStyle/>
          <a:p>
            <a:r>
              <a:rPr lang="en-US" sz="3600" b="1" dirty="0" err="1" smtClean="0">
                <a:effectLst>
                  <a:outerShdw blurRad="38100" dist="38100" dir="2700000" algn="tl">
                    <a:srgbClr val="000000">
                      <a:alpha val="43137"/>
                    </a:srgbClr>
                  </a:outerShdw>
                </a:effectLst>
              </a:rPr>
              <a:t>Reflexionemos</a:t>
            </a:r>
            <a:r>
              <a:rPr lang="en-US" sz="3600" b="1" dirty="0" smtClean="0">
                <a:effectLst>
                  <a:outerShdw blurRad="38100" dist="38100" dir="2700000" algn="tl">
                    <a:srgbClr val="000000">
                      <a:alpha val="43137"/>
                    </a:srgbClr>
                  </a:outerShdw>
                </a:effectLst>
              </a:rPr>
              <a:t> </a:t>
            </a:r>
            <a:r>
              <a:rPr lang="en-US" sz="3600" b="1" dirty="0" err="1" smtClean="0">
                <a:effectLst>
                  <a:outerShdw blurRad="38100" dist="38100" dir="2700000" algn="tl">
                    <a:srgbClr val="000000">
                      <a:alpha val="43137"/>
                    </a:srgbClr>
                  </a:outerShdw>
                </a:effectLst>
              </a:rPr>
              <a:t>sobre</a:t>
            </a:r>
            <a:r>
              <a:rPr lang="en-US" sz="3600" b="1" dirty="0" smtClean="0">
                <a:effectLst>
                  <a:outerShdw blurRad="38100" dist="38100" dir="2700000" algn="tl">
                    <a:srgbClr val="000000">
                      <a:alpha val="43137"/>
                    </a:srgbClr>
                  </a:outerShdw>
                </a:effectLst>
              </a:rPr>
              <a:t> lo </a:t>
            </a:r>
            <a:r>
              <a:rPr lang="en-US" sz="3600" b="1" dirty="0" err="1" smtClean="0">
                <a:effectLst>
                  <a:outerShdw blurRad="38100" dist="38100" dir="2700000" algn="tl">
                    <a:srgbClr val="000000">
                      <a:alpha val="43137"/>
                    </a:srgbClr>
                  </a:outerShdw>
                </a:effectLst>
              </a:rPr>
              <a:t>siguiente</a:t>
            </a:r>
            <a:r>
              <a:rPr lang="en-US" sz="3600" b="1" dirty="0" smtClean="0">
                <a:effectLst>
                  <a:outerShdw blurRad="38100" dist="38100" dir="2700000" algn="tl">
                    <a:srgbClr val="000000">
                      <a:alpha val="43137"/>
                    </a:srgbClr>
                  </a:outerShdw>
                </a:effectLst>
              </a:rPr>
              <a:t>…</a:t>
            </a:r>
            <a:endParaRPr lang="es-PR" sz="3600" b="1" dirty="0">
              <a:effectLst>
                <a:outerShdw blurRad="38100" dist="38100" dir="2700000" algn="tl">
                  <a:srgbClr val="000000">
                    <a:alpha val="43137"/>
                  </a:srgbClr>
                </a:outerShdw>
              </a:effectLst>
            </a:endParaRPr>
          </a:p>
        </p:txBody>
      </p:sp>
      <p:sp>
        <p:nvSpPr>
          <p:cNvPr id="4" name="TextBox 3"/>
          <p:cNvSpPr txBox="1"/>
          <p:nvPr/>
        </p:nvSpPr>
        <p:spPr>
          <a:xfrm>
            <a:off x="35496" y="1765999"/>
            <a:ext cx="9185528" cy="4708981"/>
          </a:xfrm>
          <a:prstGeom prst="rect">
            <a:avLst/>
          </a:prstGeom>
          <a:noFill/>
        </p:spPr>
        <p:txBody>
          <a:bodyPr wrap="none" rtlCol="0">
            <a:spAutoFit/>
          </a:bodyPr>
          <a:lstStyle/>
          <a:p>
            <a:r>
              <a:rPr lang="en-US" sz="2000" b="1" dirty="0" err="1" smtClean="0"/>
              <a:t>María</a:t>
            </a:r>
            <a:r>
              <a:rPr lang="en-US" sz="2000" b="1" dirty="0" smtClean="0"/>
              <a:t> </a:t>
            </a:r>
            <a:r>
              <a:rPr lang="en-US" sz="2000" b="1" dirty="0" err="1" smtClean="0"/>
              <a:t>acaba</a:t>
            </a:r>
            <a:r>
              <a:rPr lang="en-US" sz="2000" b="1" dirty="0" smtClean="0"/>
              <a:t> de </a:t>
            </a:r>
            <a:r>
              <a:rPr lang="en-US" sz="2000" b="1" dirty="0" err="1" smtClean="0"/>
              <a:t>descubrir</a:t>
            </a:r>
            <a:r>
              <a:rPr lang="en-US" sz="2000" b="1" dirty="0" smtClean="0"/>
              <a:t> un </a:t>
            </a:r>
            <a:r>
              <a:rPr lang="en-US" sz="2000" b="1" dirty="0" err="1" smtClean="0"/>
              <a:t>nuevo</a:t>
            </a:r>
            <a:r>
              <a:rPr lang="en-US" sz="2000" b="1" dirty="0" smtClean="0"/>
              <a:t> </a:t>
            </a:r>
            <a:r>
              <a:rPr lang="en-US" sz="2000" b="1" dirty="0" err="1" smtClean="0"/>
              <a:t>agente</a:t>
            </a:r>
            <a:r>
              <a:rPr lang="en-US" sz="2000" b="1" dirty="0" smtClean="0"/>
              <a:t> </a:t>
            </a:r>
            <a:r>
              <a:rPr lang="en-US" sz="2000" b="1" dirty="0" err="1" smtClean="0"/>
              <a:t>bioactivo</a:t>
            </a:r>
            <a:r>
              <a:rPr lang="en-US" sz="2000" b="1" dirty="0" smtClean="0"/>
              <a:t> de </a:t>
            </a:r>
            <a:r>
              <a:rPr lang="en-US" sz="2000" b="1" dirty="0" err="1" smtClean="0"/>
              <a:t>una</a:t>
            </a:r>
            <a:r>
              <a:rPr lang="en-US" sz="2000" b="1" dirty="0" smtClean="0"/>
              <a:t> </a:t>
            </a:r>
            <a:r>
              <a:rPr lang="en-US" sz="2000" b="1" dirty="0" err="1" smtClean="0"/>
              <a:t>planta</a:t>
            </a:r>
            <a:r>
              <a:rPr lang="en-US" sz="2000" b="1" dirty="0" smtClean="0"/>
              <a:t> en </a:t>
            </a:r>
          </a:p>
          <a:p>
            <a:r>
              <a:rPr lang="en-US" sz="2000" b="1" dirty="0"/>
              <a:t>u</a:t>
            </a:r>
            <a:r>
              <a:rPr lang="en-US" sz="2000" b="1" dirty="0" smtClean="0"/>
              <a:t>n </a:t>
            </a:r>
            <a:r>
              <a:rPr lang="en-US" sz="2000" b="1" dirty="0" err="1" smtClean="0"/>
              <a:t>bosque</a:t>
            </a:r>
            <a:r>
              <a:rPr lang="en-US" sz="2000" b="1" dirty="0" smtClean="0"/>
              <a:t> en Sur </a:t>
            </a:r>
            <a:r>
              <a:rPr lang="en-US" sz="2000" b="1" dirty="0" err="1" smtClean="0"/>
              <a:t>América</a:t>
            </a:r>
            <a:r>
              <a:rPr lang="en-US" sz="2000" b="1" dirty="0" smtClean="0"/>
              <a:t> </a:t>
            </a:r>
            <a:r>
              <a:rPr lang="en-US" sz="2000" b="1" dirty="0" err="1" smtClean="0"/>
              <a:t>que</a:t>
            </a:r>
            <a:r>
              <a:rPr lang="en-US" sz="2000" b="1" dirty="0" smtClean="0"/>
              <a:t> </a:t>
            </a:r>
            <a:r>
              <a:rPr lang="en-US" sz="2000" b="1" dirty="0" err="1" smtClean="0"/>
              <a:t>es</a:t>
            </a:r>
            <a:r>
              <a:rPr lang="en-US" sz="2000" b="1" dirty="0" smtClean="0"/>
              <a:t> </a:t>
            </a:r>
            <a:r>
              <a:rPr lang="en-US" sz="2000" b="1" dirty="0" err="1" smtClean="0"/>
              <a:t>capaz</a:t>
            </a:r>
            <a:r>
              <a:rPr lang="en-US" sz="2000" b="1" dirty="0" smtClean="0"/>
              <a:t> de </a:t>
            </a:r>
            <a:r>
              <a:rPr lang="en-US" sz="2000" b="1" dirty="0" err="1" smtClean="0"/>
              <a:t>eliminar</a:t>
            </a:r>
            <a:r>
              <a:rPr lang="en-US" sz="2000" b="1" dirty="0" smtClean="0"/>
              <a:t> la </a:t>
            </a:r>
            <a:r>
              <a:rPr lang="en-US" sz="2000" b="1" dirty="0" err="1" smtClean="0"/>
              <a:t>dependencia</a:t>
            </a:r>
            <a:endParaRPr lang="en-US" sz="2000" b="1" dirty="0" smtClean="0"/>
          </a:p>
          <a:p>
            <a:r>
              <a:rPr lang="en-US" sz="2000" b="1" dirty="0"/>
              <a:t>a</a:t>
            </a:r>
            <a:r>
              <a:rPr lang="en-US" sz="2000" b="1" dirty="0" smtClean="0"/>
              <a:t>l </a:t>
            </a:r>
            <a:r>
              <a:rPr lang="en-US" sz="2000" b="1" dirty="0" err="1" smtClean="0"/>
              <a:t>cigarrillo</a:t>
            </a:r>
            <a:r>
              <a:rPr lang="en-US" sz="2000" b="1" dirty="0" smtClean="0"/>
              <a:t>.  </a:t>
            </a:r>
            <a:r>
              <a:rPr lang="en-US" sz="2000" b="1" dirty="0" err="1" smtClean="0"/>
              <a:t>Cuando</a:t>
            </a:r>
            <a:r>
              <a:rPr lang="en-US" sz="2000" b="1" dirty="0" smtClean="0"/>
              <a:t> </a:t>
            </a:r>
            <a:r>
              <a:rPr lang="en-US" sz="2000" b="1" dirty="0" err="1" smtClean="0"/>
              <a:t>está</a:t>
            </a:r>
            <a:r>
              <a:rPr lang="en-US" sz="2000" b="1" dirty="0" smtClean="0"/>
              <a:t> </a:t>
            </a:r>
            <a:r>
              <a:rPr lang="en-US" sz="2000" b="1" dirty="0" err="1" smtClean="0"/>
              <a:t>presta</a:t>
            </a:r>
            <a:r>
              <a:rPr lang="en-US" sz="2000" b="1" dirty="0" smtClean="0"/>
              <a:t> a </a:t>
            </a:r>
            <a:r>
              <a:rPr lang="en-US" sz="2000" b="1" dirty="0" err="1" smtClean="0"/>
              <a:t>publicar</a:t>
            </a:r>
            <a:r>
              <a:rPr lang="en-US" sz="2000" b="1" dirty="0" smtClean="0"/>
              <a:t> </a:t>
            </a:r>
            <a:r>
              <a:rPr lang="en-US" sz="2000" b="1" dirty="0" err="1" smtClean="0"/>
              <a:t>sus</a:t>
            </a:r>
            <a:r>
              <a:rPr lang="en-US" sz="2000" b="1" dirty="0" smtClean="0"/>
              <a:t> </a:t>
            </a:r>
            <a:r>
              <a:rPr lang="en-US" sz="2000" b="1" dirty="0" err="1" smtClean="0"/>
              <a:t>resultados</a:t>
            </a:r>
            <a:r>
              <a:rPr lang="en-US" sz="2000" b="1" dirty="0" smtClean="0"/>
              <a:t>, la </a:t>
            </a:r>
            <a:r>
              <a:rPr lang="en-US" sz="2000" b="1" dirty="0" err="1" smtClean="0"/>
              <a:t>industria</a:t>
            </a:r>
            <a:endParaRPr lang="en-US" sz="2000" b="1" dirty="0" smtClean="0"/>
          </a:p>
          <a:p>
            <a:r>
              <a:rPr lang="en-US" sz="2000" b="1" dirty="0" smtClean="0"/>
              <a:t>FUMAMAS le ha </a:t>
            </a:r>
            <a:r>
              <a:rPr lang="en-US" sz="2000" b="1" dirty="0" err="1" smtClean="0"/>
              <a:t>ofrecido</a:t>
            </a:r>
            <a:r>
              <a:rPr lang="en-US" sz="2000" b="1" dirty="0" smtClean="0"/>
              <a:t> dos </a:t>
            </a:r>
            <a:r>
              <a:rPr lang="en-US" sz="2000" b="1" dirty="0" err="1" smtClean="0"/>
              <a:t>millones</a:t>
            </a:r>
            <a:r>
              <a:rPr lang="en-US" sz="2000" b="1" dirty="0" smtClean="0"/>
              <a:t> de </a:t>
            </a:r>
            <a:r>
              <a:rPr lang="en-US" sz="2000" b="1" dirty="0" err="1" smtClean="0"/>
              <a:t>dólares</a:t>
            </a:r>
            <a:r>
              <a:rPr lang="en-US" sz="2000" b="1" dirty="0" smtClean="0"/>
              <a:t> y </a:t>
            </a:r>
            <a:r>
              <a:rPr lang="en-US" sz="2000" b="1" dirty="0" err="1" smtClean="0"/>
              <a:t>financiar</a:t>
            </a:r>
            <a:r>
              <a:rPr lang="en-US" sz="2000" b="1" dirty="0" smtClean="0"/>
              <a:t> </a:t>
            </a:r>
            <a:r>
              <a:rPr lang="en-US" sz="2000" b="1" dirty="0" err="1" smtClean="0"/>
              <a:t>su</a:t>
            </a:r>
            <a:r>
              <a:rPr lang="en-US" sz="2000" b="1" dirty="0" smtClean="0"/>
              <a:t> </a:t>
            </a:r>
            <a:r>
              <a:rPr lang="en-US" sz="2000" b="1" dirty="0" err="1" smtClean="0"/>
              <a:t>proyecto</a:t>
            </a:r>
            <a:endParaRPr lang="en-US" sz="2000" b="1" dirty="0" smtClean="0"/>
          </a:p>
          <a:p>
            <a:r>
              <a:rPr lang="en-US" sz="2000" b="1" dirty="0" smtClean="0"/>
              <a:t>en </a:t>
            </a:r>
            <a:r>
              <a:rPr lang="en-US" sz="2000" b="1" dirty="0" err="1" smtClean="0"/>
              <a:t>fuentes</a:t>
            </a:r>
            <a:r>
              <a:rPr lang="en-US" sz="2000" b="1" dirty="0" smtClean="0"/>
              <a:t> </a:t>
            </a:r>
            <a:r>
              <a:rPr lang="en-US" sz="2000" b="1" dirty="0" err="1" smtClean="0"/>
              <a:t>alternas</a:t>
            </a:r>
            <a:r>
              <a:rPr lang="en-US" sz="2000" b="1" dirty="0" smtClean="0"/>
              <a:t> de </a:t>
            </a:r>
            <a:r>
              <a:rPr lang="en-US" sz="2000" b="1" dirty="0" err="1" smtClean="0"/>
              <a:t>nicotina</a:t>
            </a:r>
            <a:r>
              <a:rPr lang="en-US" sz="2000" b="1" dirty="0" smtClean="0"/>
              <a:t> </a:t>
            </a:r>
            <a:r>
              <a:rPr lang="en-US" sz="2000" b="1" dirty="0" err="1" smtClean="0"/>
              <a:t>si</a:t>
            </a:r>
            <a:r>
              <a:rPr lang="en-US" sz="2000" b="1" dirty="0" smtClean="0"/>
              <a:t> no </a:t>
            </a:r>
            <a:r>
              <a:rPr lang="en-US" sz="2000" b="1" dirty="0" err="1" smtClean="0"/>
              <a:t>hace</a:t>
            </a:r>
            <a:r>
              <a:rPr lang="en-US" sz="2000" b="1" dirty="0" smtClean="0"/>
              <a:t> </a:t>
            </a:r>
            <a:r>
              <a:rPr lang="en-US" sz="2000" b="1" dirty="0" err="1" smtClean="0"/>
              <a:t>sus</a:t>
            </a:r>
            <a:r>
              <a:rPr lang="en-US" sz="2000" b="1" dirty="0" smtClean="0"/>
              <a:t> </a:t>
            </a:r>
            <a:r>
              <a:rPr lang="en-US" sz="2000" b="1" dirty="0" err="1" smtClean="0"/>
              <a:t>resultados</a:t>
            </a:r>
            <a:r>
              <a:rPr lang="en-US" sz="2000" b="1" dirty="0" smtClean="0"/>
              <a:t> </a:t>
            </a:r>
            <a:r>
              <a:rPr lang="en-US" sz="2000" b="1" dirty="0" err="1" smtClean="0"/>
              <a:t>públicos</a:t>
            </a:r>
            <a:r>
              <a:rPr lang="en-US" sz="2000" b="1" dirty="0" smtClean="0"/>
              <a:t>.</a:t>
            </a:r>
          </a:p>
          <a:p>
            <a:r>
              <a:rPr lang="en-US" sz="2000" b="1" u="sng" dirty="0" err="1" smtClean="0"/>
              <a:t>Esa</a:t>
            </a:r>
            <a:r>
              <a:rPr lang="en-US" sz="2000" b="1" u="sng" dirty="0" smtClean="0"/>
              <a:t> </a:t>
            </a:r>
            <a:r>
              <a:rPr lang="en-US" sz="2000" b="1" u="sng" dirty="0" err="1" smtClean="0"/>
              <a:t>misma</a:t>
            </a:r>
            <a:r>
              <a:rPr lang="en-US" sz="2000" b="1" u="sng" dirty="0" smtClean="0"/>
              <a:t> </a:t>
            </a:r>
            <a:r>
              <a:rPr lang="en-US" sz="2000" b="1" u="sng" dirty="0" err="1" smtClean="0"/>
              <a:t>mañana</a:t>
            </a:r>
            <a:r>
              <a:rPr lang="en-US" sz="2000" b="1" u="sng" dirty="0" smtClean="0"/>
              <a:t>, la </a:t>
            </a:r>
            <a:r>
              <a:rPr lang="en-US" sz="2000" b="1" u="sng" dirty="0" err="1" smtClean="0"/>
              <a:t>madre</a:t>
            </a:r>
            <a:r>
              <a:rPr lang="en-US" sz="2000" b="1" u="sng" dirty="0" smtClean="0"/>
              <a:t> y padre de </a:t>
            </a:r>
            <a:r>
              <a:rPr lang="en-US" sz="2000" b="1" u="sng" dirty="0" err="1" smtClean="0"/>
              <a:t>María</a:t>
            </a:r>
            <a:r>
              <a:rPr lang="en-US" sz="2000" b="1" u="sng" dirty="0" smtClean="0"/>
              <a:t> </a:t>
            </a:r>
            <a:r>
              <a:rPr lang="en-US" sz="2000" b="1" u="sng" dirty="0" err="1" smtClean="0"/>
              <a:t>tuvieron</a:t>
            </a:r>
            <a:r>
              <a:rPr lang="en-US" sz="2000" b="1" u="sng" dirty="0" smtClean="0"/>
              <a:t> un </a:t>
            </a:r>
            <a:r>
              <a:rPr lang="en-US" sz="2000" b="1" u="sng" dirty="0" err="1" smtClean="0"/>
              <a:t>accidente</a:t>
            </a:r>
            <a:endParaRPr lang="en-US" sz="2000" b="1" u="sng" dirty="0" smtClean="0"/>
          </a:p>
          <a:p>
            <a:r>
              <a:rPr lang="en-US" sz="2000" b="1" u="sng" dirty="0" smtClean="0"/>
              <a:t>y </a:t>
            </a:r>
            <a:r>
              <a:rPr lang="en-US" sz="2000" b="1" u="sng" dirty="0" err="1" smtClean="0"/>
              <a:t>están</a:t>
            </a:r>
            <a:r>
              <a:rPr lang="en-US" sz="2000" b="1" u="sng" dirty="0" smtClean="0"/>
              <a:t> entre la </a:t>
            </a:r>
            <a:r>
              <a:rPr lang="en-US" sz="2000" b="1" u="sng" dirty="0" err="1" smtClean="0"/>
              <a:t>vida</a:t>
            </a:r>
            <a:r>
              <a:rPr lang="en-US" sz="2000" b="1" u="sng" dirty="0" smtClean="0"/>
              <a:t> y la </a:t>
            </a:r>
            <a:r>
              <a:rPr lang="en-US" sz="2000" b="1" u="sng" dirty="0" err="1" smtClean="0"/>
              <a:t>muerte</a:t>
            </a:r>
            <a:r>
              <a:rPr lang="en-US" sz="2000" b="1" u="sng" dirty="0" smtClean="0"/>
              <a:t>, no </a:t>
            </a:r>
            <a:r>
              <a:rPr lang="en-US" sz="2000" b="1" u="sng" dirty="0" err="1" smtClean="0"/>
              <a:t>tienen</a:t>
            </a:r>
            <a:r>
              <a:rPr lang="en-US" sz="2000" b="1" u="sng" dirty="0" smtClean="0"/>
              <a:t> </a:t>
            </a:r>
            <a:r>
              <a:rPr lang="en-US" sz="2000" b="1" u="sng" dirty="0" err="1" smtClean="0"/>
              <a:t>tarjetas</a:t>
            </a:r>
            <a:r>
              <a:rPr lang="en-US" sz="2000" b="1" u="sng" dirty="0" smtClean="0"/>
              <a:t> de </a:t>
            </a:r>
            <a:r>
              <a:rPr lang="en-US" sz="2000" b="1" u="sng" dirty="0" err="1" smtClean="0"/>
              <a:t>salud</a:t>
            </a:r>
            <a:r>
              <a:rPr lang="en-US" sz="2000" b="1" u="sng" dirty="0" smtClean="0"/>
              <a:t> y la </a:t>
            </a:r>
          </a:p>
          <a:p>
            <a:r>
              <a:rPr lang="en-US" sz="2000" b="1" u="sng" dirty="0" err="1" smtClean="0"/>
              <a:t>operación</a:t>
            </a:r>
            <a:r>
              <a:rPr lang="en-US" sz="2000" b="1" u="sng" dirty="0" smtClean="0"/>
              <a:t> y </a:t>
            </a:r>
            <a:r>
              <a:rPr lang="en-US" sz="2000" b="1" u="sng" dirty="0" err="1" smtClean="0"/>
              <a:t>costos</a:t>
            </a:r>
            <a:r>
              <a:rPr lang="en-US" sz="2000" b="1" u="sng" dirty="0"/>
              <a:t> </a:t>
            </a:r>
            <a:r>
              <a:rPr lang="en-US" sz="2000" b="1" u="sng" dirty="0" smtClean="0"/>
              <a:t>de </a:t>
            </a:r>
            <a:r>
              <a:rPr lang="en-US" sz="2000" b="1" u="sng" dirty="0" err="1" smtClean="0"/>
              <a:t>tratamiento</a:t>
            </a:r>
            <a:r>
              <a:rPr lang="en-US" sz="2000" b="1" u="sng" dirty="0" smtClean="0"/>
              <a:t> son  </a:t>
            </a:r>
            <a:r>
              <a:rPr lang="en-US" sz="2000" b="1" u="sng" dirty="0" err="1" smtClean="0"/>
              <a:t>astronómicos</a:t>
            </a:r>
            <a:r>
              <a:rPr lang="en-US" sz="2000" b="1" u="sng" dirty="0" smtClean="0"/>
              <a:t>.</a:t>
            </a:r>
          </a:p>
          <a:p>
            <a:endParaRPr lang="en-US" sz="2000" b="1" dirty="0" smtClean="0"/>
          </a:p>
          <a:p>
            <a:r>
              <a:rPr lang="en-US" sz="2000" b="1" dirty="0" smtClean="0"/>
              <a:t>Si </a:t>
            </a:r>
            <a:r>
              <a:rPr lang="en-US" sz="2000" b="1" dirty="0" err="1" smtClean="0"/>
              <a:t>fueras</a:t>
            </a:r>
            <a:r>
              <a:rPr lang="en-US" sz="2000" b="1" dirty="0" smtClean="0"/>
              <a:t> </a:t>
            </a:r>
            <a:r>
              <a:rPr lang="en-US" sz="2000" b="1" dirty="0" err="1" smtClean="0"/>
              <a:t>María</a:t>
            </a:r>
            <a:r>
              <a:rPr lang="en-US" sz="2000" b="1" dirty="0" smtClean="0"/>
              <a:t>:</a:t>
            </a:r>
          </a:p>
          <a:p>
            <a:endParaRPr lang="en-US" sz="2000" b="1" dirty="0"/>
          </a:p>
          <a:p>
            <a:r>
              <a:rPr lang="en-US" sz="2000" b="1" dirty="0" smtClean="0"/>
              <a:t>	a. </a:t>
            </a:r>
            <a:r>
              <a:rPr lang="en-US" sz="2000" b="1" dirty="0" err="1" smtClean="0"/>
              <a:t>aceptarías</a:t>
            </a:r>
            <a:r>
              <a:rPr lang="en-US" sz="2000" b="1" dirty="0" smtClean="0"/>
              <a:t> la </a:t>
            </a:r>
            <a:r>
              <a:rPr lang="en-US" sz="2000" b="1" dirty="0" err="1" smtClean="0"/>
              <a:t>oferta</a:t>
            </a:r>
            <a:r>
              <a:rPr lang="en-US" sz="2000" b="1" dirty="0" smtClean="0"/>
              <a:t> </a:t>
            </a:r>
          </a:p>
          <a:p>
            <a:r>
              <a:rPr lang="en-US" sz="2000" b="1" dirty="0"/>
              <a:t>	</a:t>
            </a:r>
            <a:r>
              <a:rPr lang="en-US" sz="2000" b="1" dirty="0" smtClean="0"/>
              <a:t>b. </a:t>
            </a:r>
            <a:r>
              <a:rPr lang="en-US" sz="2000" b="1" dirty="0" err="1" smtClean="0"/>
              <a:t>rechazarías</a:t>
            </a:r>
            <a:r>
              <a:rPr lang="en-US" sz="2000" b="1" dirty="0" smtClean="0"/>
              <a:t> la </a:t>
            </a:r>
            <a:r>
              <a:rPr lang="en-US" sz="2000" b="1" dirty="0" err="1" smtClean="0"/>
              <a:t>oferta</a:t>
            </a:r>
            <a:endParaRPr lang="en-US" sz="2000" b="1" dirty="0" smtClean="0"/>
          </a:p>
          <a:p>
            <a:r>
              <a:rPr lang="en-US" sz="2000" b="1" dirty="0" smtClean="0"/>
              <a:t>	c. </a:t>
            </a:r>
            <a:r>
              <a:rPr lang="en-US" sz="2000" b="1" dirty="0" err="1" smtClean="0"/>
              <a:t>condicionarías</a:t>
            </a:r>
            <a:r>
              <a:rPr lang="en-US" sz="2000" b="1" dirty="0" smtClean="0"/>
              <a:t> la </a:t>
            </a:r>
            <a:r>
              <a:rPr lang="en-US" sz="2000" b="1" dirty="0" err="1" smtClean="0"/>
              <a:t>oferta</a:t>
            </a:r>
            <a:r>
              <a:rPr lang="en-US" sz="2000" b="1" dirty="0" smtClean="0"/>
              <a:t> a __________________</a:t>
            </a:r>
          </a:p>
          <a:p>
            <a:r>
              <a:rPr lang="en-US" sz="2000" b="1" dirty="0"/>
              <a:t>	</a:t>
            </a:r>
            <a:r>
              <a:rPr lang="en-US" sz="2000" b="1" dirty="0" smtClean="0"/>
              <a:t>d. </a:t>
            </a:r>
            <a:r>
              <a:rPr lang="en-US" sz="2000" b="1" dirty="0" err="1" smtClean="0"/>
              <a:t>pedirías</a:t>
            </a:r>
            <a:r>
              <a:rPr lang="en-US" sz="2000" b="1" dirty="0" smtClean="0"/>
              <a:t> </a:t>
            </a:r>
            <a:r>
              <a:rPr lang="en-US" sz="2000" b="1" dirty="0" err="1" smtClean="0"/>
              <a:t>tiempo</a:t>
            </a:r>
            <a:r>
              <a:rPr lang="en-US" sz="2000" b="1" dirty="0" smtClean="0"/>
              <a:t> </a:t>
            </a:r>
            <a:r>
              <a:rPr lang="en-US" sz="2000" b="1" dirty="0" err="1" smtClean="0"/>
              <a:t>para</a:t>
            </a:r>
            <a:r>
              <a:rPr lang="en-US" sz="2000" b="1" dirty="0" smtClean="0"/>
              <a:t> </a:t>
            </a:r>
            <a:r>
              <a:rPr lang="en-US" sz="2000" b="1" dirty="0" err="1" smtClean="0"/>
              <a:t>pensarlo</a:t>
            </a:r>
            <a:endParaRPr lang="es-PR" sz="2000" b="1" dirty="0"/>
          </a:p>
        </p:txBody>
      </p:sp>
    </p:spTree>
    <p:extLst>
      <p:ext uri="{BB962C8B-B14F-4D97-AF65-F5344CB8AC3E}">
        <p14:creationId xmlns:p14="http://schemas.microsoft.com/office/powerpoint/2010/main" xmlns="" val="38223894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animEffect transition="in" filter="fade">
                                      <p:cBhvr>
                                        <p:cTn id="7" dur="500"/>
                                        <p:tgtEl>
                                          <p:spTgt spid="4">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1" end="11"/>
                                            </p:txEl>
                                          </p:spTgt>
                                        </p:tgtEl>
                                        <p:attrNameLst>
                                          <p:attrName>style.visibility</p:attrName>
                                        </p:attrNameLst>
                                      </p:cBhvr>
                                      <p:to>
                                        <p:strVal val="visible"/>
                                      </p:to>
                                    </p:set>
                                    <p:animEffect transition="in" filter="fade">
                                      <p:cBhvr>
                                        <p:cTn id="10" dur="500"/>
                                        <p:tgtEl>
                                          <p:spTgt spid="4">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2" end="12"/>
                                            </p:txEl>
                                          </p:spTgt>
                                        </p:tgtEl>
                                        <p:attrNameLst>
                                          <p:attrName>style.visibility</p:attrName>
                                        </p:attrNameLst>
                                      </p:cBhvr>
                                      <p:to>
                                        <p:strVal val="visible"/>
                                      </p:to>
                                    </p:set>
                                    <p:animEffect transition="in" filter="fade">
                                      <p:cBhvr>
                                        <p:cTn id="13" dur="500"/>
                                        <p:tgtEl>
                                          <p:spTgt spid="4">
                                            <p:txEl>
                                              <p:pRg st="12" end="1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13" end="13"/>
                                            </p:txEl>
                                          </p:spTgt>
                                        </p:tgtEl>
                                        <p:attrNameLst>
                                          <p:attrName>style.visibility</p:attrName>
                                        </p:attrNameLst>
                                      </p:cBhvr>
                                      <p:to>
                                        <p:strVal val="visible"/>
                                      </p:to>
                                    </p:set>
                                    <p:animEffect transition="in" filter="fade">
                                      <p:cBhvr>
                                        <p:cTn id="16" dur="500"/>
                                        <p:tgtEl>
                                          <p:spTgt spid="4">
                                            <p:txEl>
                                              <p:pRg st="13" end="1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4" end="14"/>
                                            </p:txEl>
                                          </p:spTgt>
                                        </p:tgtEl>
                                        <p:attrNameLst>
                                          <p:attrName>style.visibility</p:attrName>
                                        </p:attrNameLst>
                                      </p:cBhvr>
                                      <p:to>
                                        <p:strVal val="visible"/>
                                      </p:to>
                                    </p:set>
                                    <p:animEffect transition="in" filter="fade">
                                      <p:cBhvr>
                                        <p:cTn id="19"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6300028"/>
            <a:ext cx="8568952" cy="369332"/>
          </a:xfrm>
          <a:prstGeom prst="rect">
            <a:avLst/>
          </a:prstGeom>
        </p:spPr>
        <p:txBody>
          <a:bodyPr wrap="square">
            <a:spAutoFit/>
          </a:bodyPr>
          <a:lstStyle/>
          <a:p>
            <a:r>
              <a:rPr lang="en-US" i="1" dirty="0"/>
              <a:t>ORI Introduction to the Responsible Conduct of </a:t>
            </a:r>
            <a:r>
              <a:rPr lang="en-US" i="1" dirty="0" smtClean="0"/>
              <a:t>Research, </a:t>
            </a:r>
            <a:r>
              <a:rPr lang="en-US" i="1" dirty="0" err="1" smtClean="0"/>
              <a:t>Steneck</a:t>
            </a:r>
            <a:r>
              <a:rPr lang="en-US" i="1" dirty="0" smtClean="0"/>
              <a:t>, 2007</a:t>
            </a:r>
            <a:endParaRPr lang="es-PR" dirty="0"/>
          </a:p>
        </p:txBody>
      </p:sp>
      <p:sp>
        <p:nvSpPr>
          <p:cNvPr id="6" name="Rectangle 5"/>
          <p:cNvSpPr/>
          <p:nvPr/>
        </p:nvSpPr>
        <p:spPr>
          <a:xfrm>
            <a:off x="683568" y="2420888"/>
            <a:ext cx="7560840" cy="3139321"/>
          </a:xfrm>
          <a:prstGeom prst="rect">
            <a:avLst/>
          </a:prstGeom>
        </p:spPr>
        <p:txBody>
          <a:bodyPr wrap="square">
            <a:spAutoFit/>
          </a:bodyPr>
          <a:lstStyle/>
          <a:p>
            <a:r>
              <a:rPr lang="es-PR" b="1" u="sng" dirty="0" smtClean="0"/>
              <a:t>Honestidad</a:t>
            </a:r>
            <a:r>
              <a:rPr lang="es-PR" b="1" dirty="0" smtClean="0"/>
              <a:t> </a:t>
            </a:r>
            <a:r>
              <a:rPr lang="es-PR" dirty="0"/>
              <a:t>— </a:t>
            </a:r>
            <a:r>
              <a:rPr lang="es-PR" dirty="0" smtClean="0"/>
              <a:t>compartir y presentar información verídica, honrando acuerdos y compromisos.</a:t>
            </a:r>
          </a:p>
          <a:p>
            <a:endParaRPr lang="es-PR" dirty="0"/>
          </a:p>
          <a:p>
            <a:r>
              <a:rPr lang="en-US" b="1" u="sng" dirty="0" err="1" smtClean="0"/>
              <a:t>Veracidad</a:t>
            </a:r>
            <a:r>
              <a:rPr lang="en-US" dirty="0" smtClean="0"/>
              <a:t>— </a:t>
            </a:r>
            <a:r>
              <a:rPr lang="en-US" dirty="0" err="1" smtClean="0"/>
              <a:t>reportar</a:t>
            </a:r>
            <a:r>
              <a:rPr lang="en-US" dirty="0" smtClean="0"/>
              <a:t>  los </a:t>
            </a:r>
            <a:r>
              <a:rPr lang="en-US" dirty="0" err="1" smtClean="0"/>
              <a:t>descubrimientos</a:t>
            </a:r>
            <a:r>
              <a:rPr lang="en-US" dirty="0" smtClean="0"/>
              <a:t>  con </a:t>
            </a:r>
            <a:r>
              <a:rPr lang="en-US" dirty="0" err="1" smtClean="0"/>
              <a:t>precisión</a:t>
            </a:r>
            <a:r>
              <a:rPr lang="en-US" dirty="0" smtClean="0"/>
              <a:t> y </a:t>
            </a:r>
            <a:r>
              <a:rPr lang="en-US" dirty="0" err="1" smtClean="0"/>
              <a:t>exactitud</a:t>
            </a:r>
            <a:r>
              <a:rPr lang="en-US" dirty="0" smtClean="0"/>
              <a:t>, </a:t>
            </a:r>
            <a:r>
              <a:rPr lang="en-US" dirty="0" err="1" smtClean="0"/>
              <a:t>evitando</a:t>
            </a:r>
            <a:r>
              <a:rPr lang="en-US" dirty="0" smtClean="0"/>
              <a:t> </a:t>
            </a:r>
            <a:r>
              <a:rPr lang="en-US" dirty="0" err="1" smtClean="0"/>
              <a:t>errores</a:t>
            </a:r>
            <a:r>
              <a:rPr lang="en-US" dirty="0" smtClean="0"/>
              <a:t>.</a:t>
            </a:r>
            <a:endParaRPr lang="es-PR" dirty="0" smtClean="0"/>
          </a:p>
          <a:p>
            <a:endParaRPr lang="es-PR" dirty="0"/>
          </a:p>
          <a:p>
            <a:r>
              <a:rPr lang="en-US" b="1" u="sng" dirty="0" err="1" smtClean="0"/>
              <a:t>Eficiencia</a:t>
            </a:r>
            <a:r>
              <a:rPr lang="en-US" dirty="0" smtClean="0"/>
              <a:t>— </a:t>
            </a:r>
            <a:r>
              <a:rPr lang="en-US" dirty="0" err="1" smtClean="0"/>
              <a:t>Uso</a:t>
            </a:r>
            <a:r>
              <a:rPr lang="en-US" dirty="0" smtClean="0"/>
              <a:t> de </a:t>
            </a:r>
            <a:r>
              <a:rPr lang="en-US" dirty="0" err="1" smtClean="0"/>
              <a:t>recursos</a:t>
            </a:r>
            <a:r>
              <a:rPr lang="en-US" dirty="0" smtClean="0"/>
              <a:t> </a:t>
            </a:r>
            <a:r>
              <a:rPr lang="en-US" dirty="0" err="1" smtClean="0"/>
              <a:t>apropiadamente</a:t>
            </a:r>
            <a:r>
              <a:rPr lang="en-US" dirty="0" smtClean="0"/>
              <a:t> </a:t>
            </a:r>
            <a:r>
              <a:rPr lang="en-US" dirty="0" err="1" smtClean="0"/>
              <a:t>evitando</a:t>
            </a:r>
            <a:r>
              <a:rPr lang="en-US" dirty="0" smtClean="0"/>
              <a:t> el </a:t>
            </a:r>
            <a:r>
              <a:rPr lang="en-US" dirty="0" err="1" smtClean="0"/>
              <a:t>desperdicio</a:t>
            </a:r>
            <a:r>
              <a:rPr lang="en-US" dirty="0" smtClean="0"/>
              <a:t> de </a:t>
            </a:r>
            <a:r>
              <a:rPr lang="en-US" dirty="0" err="1" smtClean="0"/>
              <a:t>recursos</a:t>
            </a:r>
            <a:r>
              <a:rPr lang="en-US" dirty="0" smtClean="0"/>
              <a:t>.</a:t>
            </a:r>
            <a:endParaRPr lang="es-PR" dirty="0"/>
          </a:p>
          <a:p>
            <a:endParaRPr lang="es-PR" dirty="0"/>
          </a:p>
          <a:p>
            <a:r>
              <a:rPr lang="en-US" b="1" u="sng" dirty="0" err="1" smtClean="0"/>
              <a:t>Objetividad</a:t>
            </a:r>
            <a:r>
              <a:rPr lang="en-US" b="1" dirty="0" smtClean="0"/>
              <a:t> </a:t>
            </a:r>
            <a:r>
              <a:rPr lang="en-US" dirty="0"/>
              <a:t>— </a:t>
            </a:r>
            <a:r>
              <a:rPr lang="en-US" dirty="0" err="1" smtClean="0"/>
              <a:t>permitir</a:t>
            </a:r>
            <a:r>
              <a:rPr lang="en-US" dirty="0" smtClean="0"/>
              <a:t> </a:t>
            </a:r>
            <a:r>
              <a:rPr lang="en-US" dirty="0" err="1" smtClean="0"/>
              <a:t>que</a:t>
            </a:r>
            <a:r>
              <a:rPr lang="en-US" dirty="0" smtClean="0"/>
              <a:t> la </a:t>
            </a:r>
            <a:r>
              <a:rPr lang="en-US" dirty="0" err="1" smtClean="0"/>
              <a:t>evidencia</a:t>
            </a:r>
            <a:r>
              <a:rPr lang="en-US" dirty="0" smtClean="0"/>
              <a:t> o </a:t>
            </a:r>
            <a:r>
              <a:rPr lang="en-US" dirty="0" err="1" smtClean="0"/>
              <a:t>datos</a:t>
            </a:r>
            <a:r>
              <a:rPr lang="en-US" dirty="0" smtClean="0"/>
              <a:t> “</a:t>
            </a:r>
            <a:r>
              <a:rPr lang="en-US" dirty="0" err="1" smtClean="0"/>
              <a:t>hablen</a:t>
            </a:r>
            <a:r>
              <a:rPr lang="en-US" dirty="0" smtClean="0"/>
              <a:t> </a:t>
            </a:r>
            <a:r>
              <a:rPr lang="en-US" dirty="0" err="1" smtClean="0"/>
              <a:t>por</a:t>
            </a:r>
            <a:r>
              <a:rPr lang="en-US" dirty="0" smtClean="0"/>
              <a:t> </a:t>
            </a:r>
            <a:r>
              <a:rPr lang="en-US" dirty="0" err="1" smtClean="0"/>
              <a:t>sí</a:t>
            </a:r>
            <a:r>
              <a:rPr lang="en-US" dirty="0" smtClean="0"/>
              <a:t> </a:t>
            </a:r>
            <a:r>
              <a:rPr lang="en-US" dirty="0" err="1" smtClean="0"/>
              <a:t>mismos</a:t>
            </a:r>
            <a:r>
              <a:rPr lang="en-US" dirty="0" smtClean="0"/>
              <a:t>” </a:t>
            </a:r>
            <a:r>
              <a:rPr lang="en-US" dirty="0" err="1" smtClean="0"/>
              <a:t>evitando</a:t>
            </a:r>
            <a:r>
              <a:rPr lang="en-US" dirty="0" smtClean="0"/>
              <a:t> </a:t>
            </a:r>
            <a:r>
              <a:rPr lang="en-US" dirty="0" err="1" smtClean="0"/>
              <a:t>prejuicio</a:t>
            </a:r>
            <a:r>
              <a:rPr lang="en-US" dirty="0" smtClean="0"/>
              <a:t> (bias).</a:t>
            </a:r>
            <a:endParaRPr lang="es-PR" dirty="0"/>
          </a:p>
        </p:txBody>
      </p:sp>
      <p:sp>
        <p:nvSpPr>
          <p:cNvPr id="7" name="TextBox 6"/>
          <p:cNvSpPr txBox="1"/>
          <p:nvPr/>
        </p:nvSpPr>
        <p:spPr>
          <a:xfrm>
            <a:off x="1763688" y="548680"/>
            <a:ext cx="5256584"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Las bases del “RCR”</a:t>
            </a:r>
            <a:endParaRPr lang="es-PR"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3452781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7859</TotalTime>
  <Words>2422</Words>
  <Application>Microsoft Office PowerPoint</Application>
  <PresentationFormat>On-screen Show (4:3)</PresentationFormat>
  <Paragraphs>356</Paragraphs>
  <Slides>68</Slides>
  <Notes>0</Notes>
  <HiddenSlides>0</HiddenSlides>
  <MMClips>4</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68</vt:i4>
      </vt:variant>
    </vt:vector>
  </HeadingPairs>
  <TitlesOfParts>
    <vt:vector size="71" baseType="lpstr">
      <vt:lpstr>Apothecary</vt:lpstr>
      <vt:lpstr>Photo Editor Photo</vt:lpstr>
      <vt:lpstr>Chart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Carlos Rios Velazquez</dc:creator>
  <cp:lastModifiedBy> </cp:lastModifiedBy>
  <cp:revision>97</cp:revision>
  <dcterms:created xsi:type="dcterms:W3CDTF">2010-09-19T16:00:06Z</dcterms:created>
  <dcterms:modified xsi:type="dcterms:W3CDTF">2011-09-06T19:22:28Z</dcterms:modified>
</cp:coreProperties>
</file>